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38"/>
  </p:notesMasterIdLst>
  <p:handoutMasterIdLst>
    <p:handoutMasterId r:id="rId39"/>
  </p:handoutMasterIdLst>
  <p:sldIdLst>
    <p:sldId id="256" r:id="rId2"/>
    <p:sldId id="257" r:id="rId3"/>
    <p:sldId id="261" r:id="rId4"/>
    <p:sldId id="258" r:id="rId5"/>
    <p:sldId id="275" r:id="rId6"/>
    <p:sldId id="259" r:id="rId7"/>
    <p:sldId id="260" r:id="rId8"/>
    <p:sldId id="262" r:id="rId9"/>
    <p:sldId id="265" r:id="rId10"/>
    <p:sldId id="290" r:id="rId11"/>
    <p:sldId id="266" r:id="rId12"/>
    <p:sldId id="267" r:id="rId13"/>
    <p:sldId id="291" r:id="rId14"/>
    <p:sldId id="268" r:id="rId15"/>
    <p:sldId id="292" r:id="rId16"/>
    <p:sldId id="269" r:id="rId17"/>
    <p:sldId id="270" r:id="rId18"/>
    <p:sldId id="271" r:id="rId19"/>
    <p:sldId id="272" r:id="rId20"/>
    <p:sldId id="263" r:id="rId21"/>
    <p:sldId id="264"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74" r:id="rId37"/>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E4BA0-7D4A-44CF-DAF0-C675C8362BAB}" v="3" dt="2023-05-01T22:20:26.846"/>
    <p1510:client id="{84CC5968-DBCA-DA85-7FDA-51A542A6B42B}" v="28" dt="2023-03-16T00:17:25.521"/>
    <p1510:client id="{9F4AF231-BF9D-6E3F-4688-138CDEC73758}" v="428" dt="2023-05-01T22:43:47.347"/>
    <p1510:client id="{C8A5E312-4E9E-45AC-B0BB-3CAF608D90E7}" v="1793" dt="2023-05-01T12:13:19.183"/>
    <p1510:client id="{DA636BC8-F653-4EC5-9CCE-32968C28D34B}" v="488" dt="2023-03-14T22:50:23.698"/>
    <p1510:client id="{DDB95606-7E9D-143B-E8A6-A4A656BBE5AC}" v="3" dt="2023-03-22T23:51:04.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A256FE-1914-4E8E-8EF9-2FF6E230A1C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E2534AE-EA2A-4D26-B963-24098280DFAB}">
      <dgm:prSet/>
      <dgm:spPr/>
      <dgm:t>
        <a:bodyPr/>
        <a:lstStyle/>
        <a:p>
          <a:pPr>
            <a:lnSpc>
              <a:spcPct val="100000"/>
            </a:lnSpc>
            <a:defRPr cap="all"/>
          </a:pPr>
          <a:r>
            <a:rPr lang="en-GB"/>
            <a:t>Identify question/task</a:t>
          </a:r>
          <a:endParaRPr lang="en-US"/>
        </a:p>
      </dgm:t>
    </dgm:pt>
    <dgm:pt modelId="{12CEC7E5-9575-412C-AA91-0287BC447311}" type="parTrans" cxnId="{7C611B99-0E86-4F45-A7C3-844FA7B993EC}">
      <dgm:prSet/>
      <dgm:spPr/>
      <dgm:t>
        <a:bodyPr/>
        <a:lstStyle/>
        <a:p>
          <a:endParaRPr lang="en-US"/>
        </a:p>
      </dgm:t>
    </dgm:pt>
    <dgm:pt modelId="{E018E194-BA43-4964-B205-5641F32A6BB7}" type="sibTrans" cxnId="{7C611B99-0E86-4F45-A7C3-844FA7B993EC}">
      <dgm:prSet/>
      <dgm:spPr/>
      <dgm:t>
        <a:bodyPr/>
        <a:lstStyle/>
        <a:p>
          <a:endParaRPr lang="en-US"/>
        </a:p>
      </dgm:t>
    </dgm:pt>
    <dgm:pt modelId="{A3DC4E9D-DFB6-4780-99DB-C92E0D223573}">
      <dgm:prSet/>
      <dgm:spPr/>
      <dgm:t>
        <a:bodyPr/>
        <a:lstStyle/>
        <a:p>
          <a:pPr>
            <a:lnSpc>
              <a:spcPct val="100000"/>
            </a:lnSpc>
            <a:defRPr cap="all"/>
          </a:pPr>
          <a:r>
            <a:rPr lang="en-GB"/>
            <a:t>Collect data</a:t>
          </a:r>
          <a:endParaRPr lang="en-US"/>
        </a:p>
      </dgm:t>
    </dgm:pt>
    <dgm:pt modelId="{6B77E10A-869C-48A5-867B-90051E39A05F}" type="parTrans" cxnId="{76DC4D34-0533-4BFF-9752-8B94C977BF3A}">
      <dgm:prSet/>
      <dgm:spPr/>
      <dgm:t>
        <a:bodyPr/>
        <a:lstStyle/>
        <a:p>
          <a:endParaRPr lang="en-US"/>
        </a:p>
      </dgm:t>
    </dgm:pt>
    <dgm:pt modelId="{5A55F174-CCD3-4D13-BA0F-AFA41CEA74F0}" type="sibTrans" cxnId="{76DC4D34-0533-4BFF-9752-8B94C977BF3A}">
      <dgm:prSet/>
      <dgm:spPr/>
      <dgm:t>
        <a:bodyPr/>
        <a:lstStyle/>
        <a:p>
          <a:endParaRPr lang="en-US"/>
        </a:p>
      </dgm:t>
    </dgm:pt>
    <dgm:pt modelId="{164BE98C-F059-4EB0-A925-57ACF88B6CEF}">
      <dgm:prSet/>
      <dgm:spPr/>
      <dgm:t>
        <a:bodyPr/>
        <a:lstStyle/>
        <a:p>
          <a:pPr>
            <a:lnSpc>
              <a:spcPct val="100000"/>
            </a:lnSpc>
            <a:defRPr cap="all"/>
          </a:pPr>
          <a:r>
            <a:rPr lang="en-GB"/>
            <a:t>Exploratory data analysis (EDA) </a:t>
          </a:r>
          <a:endParaRPr lang="en-US"/>
        </a:p>
      </dgm:t>
    </dgm:pt>
    <dgm:pt modelId="{27294375-5701-43A0-B6FE-AC832F90B4BF}" type="parTrans" cxnId="{24B5BBBE-CD77-4B52-A2F4-6780B9C48B8E}">
      <dgm:prSet/>
      <dgm:spPr/>
      <dgm:t>
        <a:bodyPr/>
        <a:lstStyle/>
        <a:p>
          <a:endParaRPr lang="en-US"/>
        </a:p>
      </dgm:t>
    </dgm:pt>
    <dgm:pt modelId="{1D839A5C-9E1E-49AB-8C86-9472C025D98C}" type="sibTrans" cxnId="{24B5BBBE-CD77-4B52-A2F4-6780B9C48B8E}">
      <dgm:prSet/>
      <dgm:spPr/>
      <dgm:t>
        <a:bodyPr/>
        <a:lstStyle/>
        <a:p>
          <a:endParaRPr lang="en-US"/>
        </a:p>
      </dgm:t>
    </dgm:pt>
    <dgm:pt modelId="{60F2B300-CF76-47ED-8C4A-C958CB86AF64}">
      <dgm:prSet/>
      <dgm:spPr/>
      <dgm:t>
        <a:bodyPr/>
        <a:lstStyle/>
        <a:p>
          <a:pPr>
            <a:lnSpc>
              <a:spcPct val="100000"/>
            </a:lnSpc>
            <a:defRPr cap="all"/>
          </a:pPr>
          <a:r>
            <a:rPr lang="en-GB"/>
            <a:t>Feature and model selection </a:t>
          </a:r>
          <a:endParaRPr lang="en-US"/>
        </a:p>
      </dgm:t>
    </dgm:pt>
    <dgm:pt modelId="{B7F02CBE-F4E8-4453-B301-7B139F6328FF}" type="parTrans" cxnId="{475290DF-417F-4148-846F-5FD3953161DE}">
      <dgm:prSet/>
      <dgm:spPr/>
      <dgm:t>
        <a:bodyPr/>
        <a:lstStyle/>
        <a:p>
          <a:endParaRPr lang="en-US"/>
        </a:p>
      </dgm:t>
    </dgm:pt>
    <dgm:pt modelId="{599EFB30-FE43-4EBB-AE7D-0DEF178DBB0B}" type="sibTrans" cxnId="{475290DF-417F-4148-846F-5FD3953161DE}">
      <dgm:prSet/>
      <dgm:spPr/>
      <dgm:t>
        <a:bodyPr/>
        <a:lstStyle/>
        <a:p>
          <a:endParaRPr lang="en-US"/>
        </a:p>
      </dgm:t>
    </dgm:pt>
    <dgm:pt modelId="{62667EC5-22E8-4EAD-8007-DC09D773DCA1}">
      <dgm:prSet/>
      <dgm:spPr/>
      <dgm:t>
        <a:bodyPr/>
        <a:lstStyle/>
        <a:p>
          <a:pPr>
            <a:lnSpc>
              <a:spcPct val="100000"/>
            </a:lnSpc>
            <a:defRPr cap="all"/>
          </a:pPr>
          <a:r>
            <a:rPr lang="en-GB"/>
            <a:t>Train model</a:t>
          </a:r>
          <a:endParaRPr lang="en-US"/>
        </a:p>
      </dgm:t>
    </dgm:pt>
    <dgm:pt modelId="{F52EF61D-0AAF-42E8-B119-5FF2E150980F}" type="parTrans" cxnId="{68A6742C-10AD-47BD-8323-48FD6C585204}">
      <dgm:prSet/>
      <dgm:spPr/>
      <dgm:t>
        <a:bodyPr/>
        <a:lstStyle/>
        <a:p>
          <a:endParaRPr lang="en-US"/>
        </a:p>
      </dgm:t>
    </dgm:pt>
    <dgm:pt modelId="{E67DDE54-1C2C-4457-9C31-C83A81520685}" type="sibTrans" cxnId="{68A6742C-10AD-47BD-8323-48FD6C585204}">
      <dgm:prSet/>
      <dgm:spPr/>
      <dgm:t>
        <a:bodyPr/>
        <a:lstStyle/>
        <a:p>
          <a:endParaRPr lang="en-US"/>
        </a:p>
      </dgm:t>
    </dgm:pt>
    <dgm:pt modelId="{58EA2051-E26C-4497-A9B7-A8446B7D63D5}">
      <dgm:prSet/>
      <dgm:spPr/>
      <dgm:t>
        <a:bodyPr/>
        <a:lstStyle/>
        <a:p>
          <a:pPr>
            <a:lnSpc>
              <a:spcPct val="100000"/>
            </a:lnSpc>
            <a:defRPr cap="all"/>
          </a:pPr>
          <a:r>
            <a:rPr lang="en-GB"/>
            <a:t>Evaluate and communicate results Deploy working system</a:t>
          </a:r>
          <a:endParaRPr lang="en-US"/>
        </a:p>
      </dgm:t>
    </dgm:pt>
    <dgm:pt modelId="{B6D16734-A960-4020-8702-80C5DFDBBA9B}" type="parTrans" cxnId="{E37269F7-57FC-4AD7-8C04-1800D0E6CCBF}">
      <dgm:prSet/>
      <dgm:spPr/>
      <dgm:t>
        <a:bodyPr/>
        <a:lstStyle/>
        <a:p>
          <a:endParaRPr lang="en-US"/>
        </a:p>
      </dgm:t>
    </dgm:pt>
    <dgm:pt modelId="{3DD1B654-98AB-4328-B4B5-F7514B2989C6}" type="sibTrans" cxnId="{E37269F7-57FC-4AD7-8C04-1800D0E6CCBF}">
      <dgm:prSet/>
      <dgm:spPr/>
      <dgm:t>
        <a:bodyPr/>
        <a:lstStyle/>
        <a:p>
          <a:endParaRPr lang="en-US"/>
        </a:p>
      </dgm:t>
    </dgm:pt>
    <dgm:pt modelId="{CDFFB51F-4EE1-41DE-B22C-622EF8BE9B7D}">
      <dgm:prSet phldr="0"/>
      <dgm:spPr/>
      <dgm:t>
        <a:bodyPr/>
        <a:lstStyle/>
        <a:p>
          <a:pPr>
            <a:lnSpc>
              <a:spcPct val="100000"/>
            </a:lnSpc>
            <a:defRPr cap="all"/>
          </a:pPr>
          <a:r>
            <a:rPr lang="en-GB">
              <a:solidFill>
                <a:srgbClr val="000000"/>
              </a:solidFill>
            </a:rPr>
            <a:t>Clean and preprocess data </a:t>
          </a:r>
          <a:endParaRPr lang="en-GB">
            <a:latin typeface="Trebuchet MS" panose="020B0603020202020204"/>
          </a:endParaRPr>
        </a:p>
      </dgm:t>
    </dgm:pt>
    <dgm:pt modelId="{6FAA9E7A-04F4-47AC-9830-4DCDEF9DEC52}" type="parTrans" cxnId="{E97DB4E4-02AA-4258-B1F4-90D05CB66DFA}">
      <dgm:prSet/>
      <dgm:spPr/>
    </dgm:pt>
    <dgm:pt modelId="{FCD88D6E-D3A9-4F8D-8623-F9DD649C8D53}" type="sibTrans" cxnId="{E97DB4E4-02AA-4258-B1F4-90D05CB66DFA}">
      <dgm:prSet/>
      <dgm:spPr/>
    </dgm:pt>
    <dgm:pt modelId="{BDE32A3B-AFEE-46D2-B8E0-94BB91519D19}" type="pres">
      <dgm:prSet presAssocID="{91A256FE-1914-4E8E-8EF9-2FF6E230A1CB}" presName="root" presStyleCnt="0">
        <dgm:presLayoutVars>
          <dgm:dir/>
          <dgm:resizeHandles val="exact"/>
        </dgm:presLayoutVars>
      </dgm:prSet>
      <dgm:spPr/>
    </dgm:pt>
    <dgm:pt modelId="{42460181-286B-4689-AB14-9A7FB8DE7B0A}" type="pres">
      <dgm:prSet presAssocID="{3E2534AE-EA2A-4D26-B963-24098280DFAB}" presName="compNode" presStyleCnt="0"/>
      <dgm:spPr/>
    </dgm:pt>
    <dgm:pt modelId="{F43A458B-8E5B-4BAB-8428-F443E64F81BB}" type="pres">
      <dgm:prSet presAssocID="{3E2534AE-EA2A-4D26-B963-24098280DFAB}" presName="iconBgRect" presStyleLbl="bgShp" presStyleIdx="0" presStyleCnt="7"/>
      <dgm:spPr/>
    </dgm:pt>
    <dgm:pt modelId="{44347B29-95EC-4CAA-83C7-471EF137768F}" type="pres">
      <dgm:prSet presAssocID="{3E2534AE-EA2A-4D26-B963-24098280DFA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F3EF080-164A-4F13-AA28-2133A40D71C0}" type="pres">
      <dgm:prSet presAssocID="{3E2534AE-EA2A-4D26-B963-24098280DFAB}" presName="spaceRect" presStyleCnt="0"/>
      <dgm:spPr/>
    </dgm:pt>
    <dgm:pt modelId="{E910FB5C-0DF5-42F5-AB12-1C3CD9B56B89}" type="pres">
      <dgm:prSet presAssocID="{3E2534AE-EA2A-4D26-B963-24098280DFAB}" presName="textRect" presStyleLbl="revTx" presStyleIdx="0" presStyleCnt="7">
        <dgm:presLayoutVars>
          <dgm:chMax val="1"/>
          <dgm:chPref val="1"/>
        </dgm:presLayoutVars>
      </dgm:prSet>
      <dgm:spPr/>
    </dgm:pt>
    <dgm:pt modelId="{82858769-DB8D-407E-B656-C3CCB79CC65D}" type="pres">
      <dgm:prSet presAssocID="{E018E194-BA43-4964-B205-5641F32A6BB7}" presName="sibTrans" presStyleCnt="0"/>
      <dgm:spPr/>
    </dgm:pt>
    <dgm:pt modelId="{7D74A3D2-E253-4257-92A9-002B48E1EB2C}" type="pres">
      <dgm:prSet presAssocID="{A3DC4E9D-DFB6-4780-99DB-C92E0D223573}" presName="compNode" presStyleCnt="0"/>
      <dgm:spPr/>
    </dgm:pt>
    <dgm:pt modelId="{447A2925-52C2-4FC6-A086-32282B2ECDFC}" type="pres">
      <dgm:prSet presAssocID="{A3DC4E9D-DFB6-4780-99DB-C92E0D223573}" presName="iconBgRect" presStyleLbl="bgShp" presStyleIdx="1" presStyleCnt="7"/>
      <dgm:spPr/>
    </dgm:pt>
    <dgm:pt modelId="{777758A6-5BE0-4482-804E-259BDB8DD2D6}" type="pres">
      <dgm:prSet presAssocID="{A3DC4E9D-DFB6-4780-99DB-C92E0D22357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AFEE4D08-E655-459A-9D5E-79AD402EA45C}" type="pres">
      <dgm:prSet presAssocID="{A3DC4E9D-DFB6-4780-99DB-C92E0D223573}" presName="spaceRect" presStyleCnt="0"/>
      <dgm:spPr/>
    </dgm:pt>
    <dgm:pt modelId="{F67496BA-5E34-4F87-A561-BF321542BF3C}" type="pres">
      <dgm:prSet presAssocID="{A3DC4E9D-DFB6-4780-99DB-C92E0D223573}" presName="textRect" presStyleLbl="revTx" presStyleIdx="1" presStyleCnt="7">
        <dgm:presLayoutVars>
          <dgm:chMax val="1"/>
          <dgm:chPref val="1"/>
        </dgm:presLayoutVars>
      </dgm:prSet>
      <dgm:spPr/>
    </dgm:pt>
    <dgm:pt modelId="{1586E206-90D4-48EA-9228-F20CB431AC51}" type="pres">
      <dgm:prSet presAssocID="{5A55F174-CCD3-4D13-BA0F-AFA41CEA74F0}" presName="sibTrans" presStyleCnt="0"/>
      <dgm:spPr/>
    </dgm:pt>
    <dgm:pt modelId="{4F7CDAF4-F64E-4AFB-BCC6-DD21CEBDFDE2}" type="pres">
      <dgm:prSet presAssocID="{164BE98C-F059-4EB0-A925-57ACF88B6CEF}" presName="compNode" presStyleCnt="0"/>
      <dgm:spPr/>
    </dgm:pt>
    <dgm:pt modelId="{0B9243FB-3F26-457D-896A-5D0DB78DAA85}" type="pres">
      <dgm:prSet presAssocID="{164BE98C-F059-4EB0-A925-57ACF88B6CEF}" presName="iconBgRect" presStyleLbl="bgShp" presStyleIdx="2" presStyleCnt="7"/>
      <dgm:spPr/>
    </dgm:pt>
    <dgm:pt modelId="{383FF2A7-E87C-4D63-8525-190D85CAE4BC}" type="pres">
      <dgm:prSet presAssocID="{164BE98C-F059-4EB0-A925-57ACF88B6CE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775BB48-4E5F-4A03-BE7A-80B4C6C2CABF}" type="pres">
      <dgm:prSet presAssocID="{164BE98C-F059-4EB0-A925-57ACF88B6CEF}" presName="spaceRect" presStyleCnt="0"/>
      <dgm:spPr/>
    </dgm:pt>
    <dgm:pt modelId="{BB03BF99-CF5C-460E-8AC1-354B9BB6E5CE}" type="pres">
      <dgm:prSet presAssocID="{164BE98C-F059-4EB0-A925-57ACF88B6CEF}" presName="textRect" presStyleLbl="revTx" presStyleIdx="2" presStyleCnt="7">
        <dgm:presLayoutVars>
          <dgm:chMax val="1"/>
          <dgm:chPref val="1"/>
        </dgm:presLayoutVars>
      </dgm:prSet>
      <dgm:spPr/>
    </dgm:pt>
    <dgm:pt modelId="{B89CE6AB-6444-4255-9228-EE55ABC703E1}" type="pres">
      <dgm:prSet presAssocID="{1D839A5C-9E1E-49AB-8C86-9472C025D98C}" presName="sibTrans" presStyleCnt="0"/>
      <dgm:spPr/>
    </dgm:pt>
    <dgm:pt modelId="{E34F5CDB-3267-4267-96B8-BA8FEF0C99EA}" type="pres">
      <dgm:prSet presAssocID="{CDFFB51F-4EE1-41DE-B22C-622EF8BE9B7D}" presName="compNode" presStyleCnt="0"/>
      <dgm:spPr/>
    </dgm:pt>
    <dgm:pt modelId="{8C1077B3-ABF5-46B2-926A-F48C89E3F9A4}" type="pres">
      <dgm:prSet presAssocID="{CDFFB51F-4EE1-41DE-B22C-622EF8BE9B7D}" presName="iconBgRect" presStyleLbl="bgShp" presStyleIdx="3" presStyleCnt="7"/>
      <dgm:spPr/>
    </dgm:pt>
    <dgm:pt modelId="{4A336372-6AD6-4C20-9ED3-43F572AB2C93}" type="pres">
      <dgm:prSet presAssocID="{CDFFB51F-4EE1-41DE-B22C-622EF8BE9B7D}" presName="iconRect" presStyleLbl="node1" presStyleIdx="3" presStyleCnt="7"/>
      <dgm:spPr/>
    </dgm:pt>
    <dgm:pt modelId="{9B669C7F-AD2F-42A3-A324-BCC28EFDAB9B}" type="pres">
      <dgm:prSet presAssocID="{CDFFB51F-4EE1-41DE-B22C-622EF8BE9B7D}" presName="spaceRect" presStyleCnt="0"/>
      <dgm:spPr/>
    </dgm:pt>
    <dgm:pt modelId="{6387FF58-DB3A-46C2-B8EA-76E6301AE63D}" type="pres">
      <dgm:prSet presAssocID="{CDFFB51F-4EE1-41DE-B22C-622EF8BE9B7D}" presName="textRect" presStyleLbl="revTx" presStyleIdx="3" presStyleCnt="7">
        <dgm:presLayoutVars>
          <dgm:chMax val="1"/>
          <dgm:chPref val="1"/>
        </dgm:presLayoutVars>
      </dgm:prSet>
      <dgm:spPr/>
    </dgm:pt>
    <dgm:pt modelId="{E75A5F27-2CF0-4FCA-AAB6-1A4EA3A409A2}" type="pres">
      <dgm:prSet presAssocID="{FCD88D6E-D3A9-4F8D-8623-F9DD649C8D53}" presName="sibTrans" presStyleCnt="0"/>
      <dgm:spPr/>
    </dgm:pt>
    <dgm:pt modelId="{B20EEAE0-F155-4761-B96A-2230AFFB3E4D}" type="pres">
      <dgm:prSet presAssocID="{60F2B300-CF76-47ED-8C4A-C958CB86AF64}" presName="compNode" presStyleCnt="0"/>
      <dgm:spPr/>
    </dgm:pt>
    <dgm:pt modelId="{C7202B74-C0BB-4250-ACDA-FB9E9B4371B6}" type="pres">
      <dgm:prSet presAssocID="{60F2B300-CF76-47ED-8C4A-C958CB86AF64}" presName="iconBgRect" presStyleLbl="bgShp" presStyleIdx="4" presStyleCnt="7"/>
      <dgm:spPr/>
    </dgm:pt>
    <dgm:pt modelId="{05A65639-04A3-4DAC-BDE8-72682DF0F399}" type="pres">
      <dgm:prSet presAssocID="{60F2B300-CF76-47ED-8C4A-C958CB86AF64}" presName="iconRect" presStyleLbl="node1" presStyleIdx="4"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A60D2DE8-1E1F-4BAF-A099-CA7F7F014732}" type="pres">
      <dgm:prSet presAssocID="{60F2B300-CF76-47ED-8C4A-C958CB86AF64}" presName="spaceRect" presStyleCnt="0"/>
      <dgm:spPr/>
    </dgm:pt>
    <dgm:pt modelId="{B45687C8-69A4-4F22-B970-24BFA16DF5B6}" type="pres">
      <dgm:prSet presAssocID="{60F2B300-CF76-47ED-8C4A-C958CB86AF64}" presName="textRect" presStyleLbl="revTx" presStyleIdx="4" presStyleCnt="7">
        <dgm:presLayoutVars>
          <dgm:chMax val="1"/>
          <dgm:chPref val="1"/>
        </dgm:presLayoutVars>
      </dgm:prSet>
      <dgm:spPr/>
    </dgm:pt>
    <dgm:pt modelId="{49F31193-36FE-4E52-801C-B6150972668F}" type="pres">
      <dgm:prSet presAssocID="{599EFB30-FE43-4EBB-AE7D-0DEF178DBB0B}" presName="sibTrans" presStyleCnt="0"/>
      <dgm:spPr/>
    </dgm:pt>
    <dgm:pt modelId="{75EDBD3B-D9D1-4FE1-9DB3-DEFB6F50A65E}" type="pres">
      <dgm:prSet presAssocID="{62667EC5-22E8-4EAD-8007-DC09D773DCA1}" presName="compNode" presStyleCnt="0"/>
      <dgm:spPr/>
    </dgm:pt>
    <dgm:pt modelId="{ECC02C1C-A251-4464-98D6-85D9B6A82EF4}" type="pres">
      <dgm:prSet presAssocID="{62667EC5-22E8-4EAD-8007-DC09D773DCA1}" presName="iconBgRect" presStyleLbl="bgShp" presStyleIdx="5" presStyleCnt="7"/>
      <dgm:spPr/>
    </dgm:pt>
    <dgm:pt modelId="{6B5BF086-40BC-4323-AD4B-79BD4E548836}" type="pres">
      <dgm:prSet presAssocID="{62667EC5-22E8-4EAD-8007-DC09D773DCA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ain"/>
        </a:ext>
      </dgm:extLst>
    </dgm:pt>
    <dgm:pt modelId="{56F02B4E-E1C6-4A40-853D-EE82F5CCE19E}" type="pres">
      <dgm:prSet presAssocID="{62667EC5-22E8-4EAD-8007-DC09D773DCA1}" presName="spaceRect" presStyleCnt="0"/>
      <dgm:spPr/>
    </dgm:pt>
    <dgm:pt modelId="{5E08BF3A-2F32-429F-BCC1-E747BD354A78}" type="pres">
      <dgm:prSet presAssocID="{62667EC5-22E8-4EAD-8007-DC09D773DCA1}" presName="textRect" presStyleLbl="revTx" presStyleIdx="5" presStyleCnt="7">
        <dgm:presLayoutVars>
          <dgm:chMax val="1"/>
          <dgm:chPref val="1"/>
        </dgm:presLayoutVars>
      </dgm:prSet>
      <dgm:spPr/>
    </dgm:pt>
    <dgm:pt modelId="{19FE8B7D-E75D-4F1E-A56B-565DDBF13C2B}" type="pres">
      <dgm:prSet presAssocID="{E67DDE54-1C2C-4457-9C31-C83A81520685}" presName="sibTrans" presStyleCnt="0"/>
      <dgm:spPr/>
    </dgm:pt>
    <dgm:pt modelId="{E5D911A4-DD83-4BBB-8DF0-DF47322F1013}" type="pres">
      <dgm:prSet presAssocID="{58EA2051-E26C-4497-A9B7-A8446B7D63D5}" presName="compNode" presStyleCnt="0"/>
      <dgm:spPr/>
    </dgm:pt>
    <dgm:pt modelId="{A08DF409-C8C5-414F-ADC8-86252932E4C9}" type="pres">
      <dgm:prSet presAssocID="{58EA2051-E26C-4497-A9B7-A8446B7D63D5}" presName="iconBgRect" presStyleLbl="bgShp" presStyleIdx="6" presStyleCnt="7"/>
      <dgm:spPr/>
    </dgm:pt>
    <dgm:pt modelId="{064953BF-DACC-412E-B1B8-CB5884C016D2}" type="pres">
      <dgm:prSet presAssocID="{58EA2051-E26C-4497-A9B7-A8446B7D63D5}"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List"/>
        </a:ext>
      </dgm:extLst>
    </dgm:pt>
    <dgm:pt modelId="{5254CAF9-C89E-44B4-9A5B-70E0211A0736}" type="pres">
      <dgm:prSet presAssocID="{58EA2051-E26C-4497-A9B7-A8446B7D63D5}" presName="spaceRect" presStyleCnt="0"/>
      <dgm:spPr/>
    </dgm:pt>
    <dgm:pt modelId="{A569F1AE-0413-4AB6-967F-3920837E83FC}" type="pres">
      <dgm:prSet presAssocID="{58EA2051-E26C-4497-A9B7-A8446B7D63D5}" presName="textRect" presStyleLbl="revTx" presStyleIdx="6" presStyleCnt="7">
        <dgm:presLayoutVars>
          <dgm:chMax val="1"/>
          <dgm:chPref val="1"/>
        </dgm:presLayoutVars>
      </dgm:prSet>
      <dgm:spPr/>
    </dgm:pt>
  </dgm:ptLst>
  <dgm:cxnLst>
    <dgm:cxn modelId="{F23D0E0D-321E-4FEF-AF4F-36547DE45424}" type="presOf" srcId="{58EA2051-E26C-4497-A9B7-A8446B7D63D5}" destId="{A569F1AE-0413-4AB6-967F-3920837E83FC}" srcOrd="0" destOrd="0" presId="urn:microsoft.com/office/officeart/2018/5/layout/IconCircleLabelList"/>
    <dgm:cxn modelId="{86D0431E-FBF1-44E2-8042-E47C646B0206}" type="presOf" srcId="{91A256FE-1914-4E8E-8EF9-2FF6E230A1CB}" destId="{BDE32A3B-AFEE-46D2-B8E0-94BB91519D19}" srcOrd="0" destOrd="0" presId="urn:microsoft.com/office/officeart/2018/5/layout/IconCircleLabelList"/>
    <dgm:cxn modelId="{68A6742C-10AD-47BD-8323-48FD6C585204}" srcId="{91A256FE-1914-4E8E-8EF9-2FF6E230A1CB}" destId="{62667EC5-22E8-4EAD-8007-DC09D773DCA1}" srcOrd="5" destOrd="0" parTransId="{F52EF61D-0AAF-42E8-B119-5FF2E150980F}" sibTransId="{E67DDE54-1C2C-4457-9C31-C83A81520685}"/>
    <dgm:cxn modelId="{76DC4D34-0533-4BFF-9752-8B94C977BF3A}" srcId="{91A256FE-1914-4E8E-8EF9-2FF6E230A1CB}" destId="{A3DC4E9D-DFB6-4780-99DB-C92E0D223573}" srcOrd="1" destOrd="0" parTransId="{6B77E10A-869C-48A5-867B-90051E39A05F}" sibTransId="{5A55F174-CCD3-4D13-BA0F-AFA41CEA74F0}"/>
    <dgm:cxn modelId="{B3FAFB6D-7759-4C53-8F72-CCB0DEE02924}" type="presOf" srcId="{3E2534AE-EA2A-4D26-B963-24098280DFAB}" destId="{E910FB5C-0DF5-42F5-AB12-1C3CD9B56B89}" srcOrd="0" destOrd="0" presId="urn:microsoft.com/office/officeart/2018/5/layout/IconCircleLabelList"/>
    <dgm:cxn modelId="{8C997E89-20C8-4B31-8BCC-36832B636CAC}" type="presOf" srcId="{62667EC5-22E8-4EAD-8007-DC09D773DCA1}" destId="{5E08BF3A-2F32-429F-BCC1-E747BD354A78}" srcOrd="0" destOrd="0" presId="urn:microsoft.com/office/officeart/2018/5/layout/IconCircleLabelList"/>
    <dgm:cxn modelId="{88F5B991-2E7D-45FB-B3D9-884AC5DC0270}" type="presOf" srcId="{164BE98C-F059-4EB0-A925-57ACF88B6CEF}" destId="{BB03BF99-CF5C-460E-8AC1-354B9BB6E5CE}" srcOrd="0" destOrd="0" presId="urn:microsoft.com/office/officeart/2018/5/layout/IconCircleLabelList"/>
    <dgm:cxn modelId="{7C611B99-0E86-4F45-A7C3-844FA7B993EC}" srcId="{91A256FE-1914-4E8E-8EF9-2FF6E230A1CB}" destId="{3E2534AE-EA2A-4D26-B963-24098280DFAB}" srcOrd="0" destOrd="0" parTransId="{12CEC7E5-9575-412C-AA91-0287BC447311}" sibTransId="{E018E194-BA43-4964-B205-5641F32A6BB7}"/>
    <dgm:cxn modelId="{9BA1ACA8-05F0-49A8-BB1A-73A0EB0EF6CF}" type="presOf" srcId="{A3DC4E9D-DFB6-4780-99DB-C92E0D223573}" destId="{F67496BA-5E34-4F87-A561-BF321542BF3C}" srcOrd="0" destOrd="0" presId="urn:microsoft.com/office/officeart/2018/5/layout/IconCircleLabelList"/>
    <dgm:cxn modelId="{24B5BBBE-CD77-4B52-A2F4-6780B9C48B8E}" srcId="{91A256FE-1914-4E8E-8EF9-2FF6E230A1CB}" destId="{164BE98C-F059-4EB0-A925-57ACF88B6CEF}" srcOrd="2" destOrd="0" parTransId="{27294375-5701-43A0-B6FE-AC832F90B4BF}" sibTransId="{1D839A5C-9E1E-49AB-8C86-9472C025D98C}"/>
    <dgm:cxn modelId="{F2CE0CBF-1C80-48B7-A316-8A88052C1C9B}" type="presOf" srcId="{CDFFB51F-4EE1-41DE-B22C-622EF8BE9B7D}" destId="{6387FF58-DB3A-46C2-B8EA-76E6301AE63D}" srcOrd="0" destOrd="0" presId="urn:microsoft.com/office/officeart/2018/5/layout/IconCircleLabelList"/>
    <dgm:cxn modelId="{C26FD1D7-05C2-432C-8ED4-55FE3E22E6F1}" type="presOf" srcId="{60F2B300-CF76-47ED-8C4A-C958CB86AF64}" destId="{B45687C8-69A4-4F22-B970-24BFA16DF5B6}" srcOrd="0" destOrd="0" presId="urn:microsoft.com/office/officeart/2018/5/layout/IconCircleLabelList"/>
    <dgm:cxn modelId="{475290DF-417F-4148-846F-5FD3953161DE}" srcId="{91A256FE-1914-4E8E-8EF9-2FF6E230A1CB}" destId="{60F2B300-CF76-47ED-8C4A-C958CB86AF64}" srcOrd="4" destOrd="0" parTransId="{B7F02CBE-F4E8-4453-B301-7B139F6328FF}" sibTransId="{599EFB30-FE43-4EBB-AE7D-0DEF178DBB0B}"/>
    <dgm:cxn modelId="{E97DB4E4-02AA-4258-B1F4-90D05CB66DFA}" srcId="{91A256FE-1914-4E8E-8EF9-2FF6E230A1CB}" destId="{CDFFB51F-4EE1-41DE-B22C-622EF8BE9B7D}" srcOrd="3" destOrd="0" parTransId="{6FAA9E7A-04F4-47AC-9830-4DCDEF9DEC52}" sibTransId="{FCD88D6E-D3A9-4F8D-8623-F9DD649C8D53}"/>
    <dgm:cxn modelId="{E37269F7-57FC-4AD7-8C04-1800D0E6CCBF}" srcId="{91A256FE-1914-4E8E-8EF9-2FF6E230A1CB}" destId="{58EA2051-E26C-4497-A9B7-A8446B7D63D5}" srcOrd="6" destOrd="0" parTransId="{B6D16734-A960-4020-8702-80C5DFDBBA9B}" sibTransId="{3DD1B654-98AB-4328-B4B5-F7514B2989C6}"/>
    <dgm:cxn modelId="{3AD64575-02AC-47F8-8EFF-3DBE66A43A85}" type="presParOf" srcId="{BDE32A3B-AFEE-46D2-B8E0-94BB91519D19}" destId="{42460181-286B-4689-AB14-9A7FB8DE7B0A}" srcOrd="0" destOrd="0" presId="urn:microsoft.com/office/officeart/2018/5/layout/IconCircleLabelList"/>
    <dgm:cxn modelId="{5784EB9F-9741-4888-BF51-72ACFACAC543}" type="presParOf" srcId="{42460181-286B-4689-AB14-9A7FB8DE7B0A}" destId="{F43A458B-8E5B-4BAB-8428-F443E64F81BB}" srcOrd="0" destOrd="0" presId="urn:microsoft.com/office/officeart/2018/5/layout/IconCircleLabelList"/>
    <dgm:cxn modelId="{D399F25D-A62A-46F0-AF17-8984736128F1}" type="presParOf" srcId="{42460181-286B-4689-AB14-9A7FB8DE7B0A}" destId="{44347B29-95EC-4CAA-83C7-471EF137768F}" srcOrd="1" destOrd="0" presId="urn:microsoft.com/office/officeart/2018/5/layout/IconCircleLabelList"/>
    <dgm:cxn modelId="{068992A7-6D95-4151-AF8F-87B0534A1696}" type="presParOf" srcId="{42460181-286B-4689-AB14-9A7FB8DE7B0A}" destId="{3F3EF080-164A-4F13-AA28-2133A40D71C0}" srcOrd="2" destOrd="0" presId="urn:microsoft.com/office/officeart/2018/5/layout/IconCircleLabelList"/>
    <dgm:cxn modelId="{24F4E249-6D1F-488C-8809-A2D7B92526A7}" type="presParOf" srcId="{42460181-286B-4689-AB14-9A7FB8DE7B0A}" destId="{E910FB5C-0DF5-42F5-AB12-1C3CD9B56B89}" srcOrd="3" destOrd="0" presId="urn:microsoft.com/office/officeart/2018/5/layout/IconCircleLabelList"/>
    <dgm:cxn modelId="{22E56757-E2D8-4219-89C2-67E8FB5D79CE}" type="presParOf" srcId="{BDE32A3B-AFEE-46D2-B8E0-94BB91519D19}" destId="{82858769-DB8D-407E-B656-C3CCB79CC65D}" srcOrd="1" destOrd="0" presId="urn:microsoft.com/office/officeart/2018/5/layout/IconCircleLabelList"/>
    <dgm:cxn modelId="{3A052D54-80C6-43DB-8785-36AF9414BCF3}" type="presParOf" srcId="{BDE32A3B-AFEE-46D2-B8E0-94BB91519D19}" destId="{7D74A3D2-E253-4257-92A9-002B48E1EB2C}" srcOrd="2" destOrd="0" presId="urn:microsoft.com/office/officeart/2018/5/layout/IconCircleLabelList"/>
    <dgm:cxn modelId="{28EE686E-9B14-4BAA-A0FF-A35164ACE830}" type="presParOf" srcId="{7D74A3D2-E253-4257-92A9-002B48E1EB2C}" destId="{447A2925-52C2-4FC6-A086-32282B2ECDFC}" srcOrd="0" destOrd="0" presId="urn:microsoft.com/office/officeart/2018/5/layout/IconCircleLabelList"/>
    <dgm:cxn modelId="{008F4282-9556-4AF7-AD34-5022112063E5}" type="presParOf" srcId="{7D74A3D2-E253-4257-92A9-002B48E1EB2C}" destId="{777758A6-5BE0-4482-804E-259BDB8DD2D6}" srcOrd="1" destOrd="0" presId="urn:microsoft.com/office/officeart/2018/5/layout/IconCircleLabelList"/>
    <dgm:cxn modelId="{F1418A5C-7B1F-43A9-A498-09FAD884E379}" type="presParOf" srcId="{7D74A3D2-E253-4257-92A9-002B48E1EB2C}" destId="{AFEE4D08-E655-459A-9D5E-79AD402EA45C}" srcOrd="2" destOrd="0" presId="urn:microsoft.com/office/officeart/2018/5/layout/IconCircleLabelList"/>
    <dgm:cxn modelId="{8474434A-96CD-4FC4-BB74-F80952885F52}" type="presParOf" srcId="{7D74A3D2-E253-4257-92A9-002B48E1EB2C}" destId="{F67496BA-5E34-4F87-A561-BF321542BF3C}" srcOrd="3" destOrd="0" presId="urn:microsoft.com/office/officeart/2018/5/layout/IconCircleLabelList"/>
    <dgm:cxn modelId="{E4FDD59F-C07C-4857-9B27-8D494EA2ABFD}" type="presParOf" srcId="{BDE32A3B-AFEE-46D2-B8E0-94BB91519D19}" destId="{1586E206-90D4-48EA-9228-F20CB431AC51}" srcOrd="3" destOrd="0" presId="urn:microsoft.com/office/officeart/2018/5/layout/IconCircleLabelList"/>
    <dgm:cxn modelId="{622C4DC0-BBC8-464D-A3E6-93E40A0FE357}" type="presParOf" srcId="{BDE32A3B-AFEE-46D2-B8E0-94BB91519D19}" destId="{4F7CDAF4-F64E-4AFB-BCC6-DD21CEBDFDE2}" srcOrd="4" destOrd="0" presId="urn:microsoft.com/office/officeart/2018/5/layout/IconCircleLabelList"/>
    <dgm:cxn modelId="{988556B0-5B21-4190-9EA5-0BDE6B98E4F0}" type="presParOf" srcId="{4F7CDAF4-F64E-4AFB-BCC6-DD21CEBDFDE2}" destId="{0B9243FB-3F26-457D-896A-5D0DB78DAA85}" srcOrd="0" destOrd="0" presId="urn:microsoft.com/office/officeart/2018/5/layout/IconCircleLabelList"/>
    <dgm:cxn modelId="{33BAFF29-CECB-43A7-B0CE-9A70E4C2A541}" type="presParOf" srcId="{4F7CDAF4-F64E-4AFB-BCC6-DD21CEBDFDE2}" destId="{383FF2A7-E87C-4D63-8525-190D85CAE4BC}" srcOrd="1" destOrd="0" presId="urn:microsoft.com/office/officeart/2018/5/layout/IconCircleLabelList"/>
    <dgm:cxn modelId="{D3D00E69-162A-40BD-81FA-DABA8EEA54BF}" type="presParOf" srcId="{4F7CDAF4-F64E-4AFB-BCC6-DD21CEBDFDE2}" destId="{5775BB48-4E5F-4A03-BE7A-80B4C6C2CABF}" srcOrd="2" destOrd="0" presId="urn:microsoft.com/office/officeart/2018/5/layout/IconCircleLabelList"/>
    <dgm:cxn modelId="{6F1C141D-62F7-4DAA-AB77-67A6AFAC3170}" type="presParOf" srcId="{4F7CDAF4-F64E-4AFB-BCC6-DD21CEBDFDE2}" destId="{BB03BF99-CF5C-460E-8AC1-354B9BB6E5CE}" srcOrd="3" destOrd="0" presId="urn:microsoft.com/office/officeart/2018/5/layout/IconCircleLabelList"/>
    <dgm:cxn modelId="{5C2E5F05-D304-40F9-827B-6FCA500C4CD3}" type="presParOf" srcId="{BDE32A3B-AFEE-46D2-B8E0-94BB91519D19}" destId="{B89CE6AB-6444-4255-9228-EE55ABC703E1}" srcOrd="5" destOrd="0" presId="urn:microsoft.com/office/officeart/2018/5/layout/IconCircleLabelList"/>
    <dgm:cxn modelId="{B6C3C3DB-DFDC-4A3C-8BC5-611AAE62ABC8}" type="presParOf" srcId="{BDE32A3B-AFEE-46D2-B8E0-94BB91519D19}" destId="{E34F5CDB-3267-4267-96B8-BA8FEF0C99EA}" srcOrd="6" destOrd="0" presId="urn:microsoft.com/office/officeart/2018/5/layout/IconCircleLabelList"/>
    <dgm:cxn modelId="{A93D118F-4874-441F-80A5-985B577302F4}" type="presParOf" srcId="{E34F5CDB-3267-4267-96B8-BA8FEF0C99EA}" destId="{8C1077B3-ABF5-46B2-926A-F48C89E3F9A4}" srcOrd="0" destOrd="0" presId="urn:microsoft.com/office/officeart/2018/5/layout/IconCircleLabelList"/>
    <dgm:cxn modelId="{241AE227-9B06-4C7F-95D4-EC04E8300009}" type="presParOf" srcId="{E34F5CDB-3267-4267-96B8-BA8FEF0C99EA}" destId="{4A336372-6AD6-4C20-9ED3-43F572AB2C93}" srcOrd="1" destOrd="0" presId="urn:microsoft.com/office/officeart/2018/5/layout/IconCircleLabelList"/>
    <dgm:cxn modelId="{384A9A6B-6596-4F58-A93A-6A0BEF021D91}" type="presParOf" srcId="{E34F5CDB-3267-4267-96B8-BA8FEF0C99EA}" destId="{9B669C7F-AD2F-42A3-A324-BCC28EFDAB9B}" srcOrd="2" destOrd="0" presId="urn:microsoft.com/office/officeart/2018/5/layout/IconCircleLabelList"/>
    <dgm:cxn modelId="{C991034E-74F9-459C-BCAB-57C5B7F98481}" type="presParOf" srcId="{E34F5CDB-3267-4267-96B8-BA8FEF0C99EA}" destId="{6387FF58-DB3A-46C2-B8EA-76E6301AE63D}" srcOrd="3" destOrd="0" presId="urn:microsoft.com/office/officeart/2018/5/layout/IconCircleLabelList"/>
    <dgm:cxn modelId="{42F72FCE-D70E-49FE-8806-384BBDD6E1E7}" type="presParOf" srcId="{BDE32A3B-AFEE-46D2-B8E0-94BB91519D19}" destId="{E75A5F27-2CF0-4FCA-AAB6-1A4EA3A409A2}" srcOrd="7" destOrd="0" presId="urn:microsoft.com/office/officeart/2018/5/layout/IconCircleLabelList"/>
    <dgm:cxn modelId="{71BDEED7-4A5E-4C78-BD2C-98A03D2A3B8F}" type="presParOf" srcId="{BDE32A3B-AFEE-46D2-B8E0-94BB91519D19}" destId="{B20EEAE0-F155-4761-B96A-2230AFFB3E4D}" srcOrd="8" destOrd="0" presId="urn:microsoft.com/office/officeart/2018/5/layout/IconCircleLabelList"/>
    <dgm:cxn modelId="{DAEAA59A-7879-4FB0-A2C4-13B4F16C376F}" type="presParOf" srcId="{B20EEAE0-F155-4761-B96A-2230AFFB3E4D}" destId="{C7202B74-C0BB-4250-ACDA-FB9E9B4371B6}" srcOrd="0" destOrd="0" presId="urn:microsoft.com/office/officeart/2018/5/layout/IconCircleLabelList"/>
    <dgm:cxn modelId="{E0967F3A-1E04-4D9D-8018-328F6A3346D9}" type="presParOf" srcId="{B20EEAE0-F155-4761-B96A-2230AFFB3E4D}" destId="{05A65639-04A3-4DAC-BDE8-72682DF0F399}" srcOrd="1" destOrd="0" presId="urn:microsoft.com/office/officeart/2018/5/layout/IconCircleLabelList"/>
    <dgm:cxn modelId="{248B0083-CC3E-4ED0-AED1-CA0BF24A88DA}" type="presParOf" srcId="{B20EEAE0-F155-4761-B96A-2230AFFB3E4D}" destId="{A60D2DE8-1E1F-4BAF-A099-CA7F7F014732}" srcOrd="2" destOrd="0" presId="urn:microsoft.com/office/officeart/2018/5/layout/IconCircleLabelList"/>
    <dgm:cxn modelId="{16695953-3117-4D8A-B224-A3184DB03AF7}" type="presParOf" srcId="{B20EEAE0-F155-4761-B96A-2230AFFB3E4D}" destId="{B45687C8-69A4-4F22-B970-24BFA16DF5B6}" srcOrd="3" destOrd="0" presId="urn:microsoft.com/office/officeart/2018/5/layout/IconCircleLabelList"/>
    <dgm:cxn modelId="{3663C2E3-5CE2-42D4-B9BB-17A216F057D7}" type="presParOf" srcId="{BDE32A3B-AFEE-46D2-B8E0-94BB91519D19}" destId="{49F31193-36FE-4E52-801C-B6150972668F}" srcOrd="9" destOrd="0" presId="urn:microsoft.com/office/officeart/2018/5/layout/IconCircleLabelList"/>
    <dgm:cxn modelId="{6A348754-2890-46E2-81AE-534A7CEB5E21}" type="presParOf" srcId="{BDE32A3B-AFEE-46D2-B8E0-94BB91519D19}" destId="{75EDBD3B-D9D1-4FE1-9DB3-DEFB6F50A65E}" srcOrd="10" destOrd="0" presId="urn:microsoft.com/office/officeart/2018/5/layout/IconCircleLabelList"/>
    <dgm:cxn modelId="{03C24D7B-3122-4E45-A059-A6058187A99C}" type="presParOf" srcId="{75EDBD3B-D9D1-4FE1-9DB3-DEFB6F50A65E}" destId="{ECC02C1C-A251-4464-98D6-85D9B6A82EF4}" srcOrd="0" destOrd="0" presId="urn:microsoft.com/office/officeart/2018/5/layout/IconCircleLabelList"/>
    <dgm:cxn modelId="{DAD0E2F7-8F29-473C-9985-138CC7E2E654}" type="presParOf" srcId="{75EDBD3B-D9D1-4FE1-9DB3-DEFB6F50A65E}" destId="{6B5BF086-40BC-4323-AD4B-79BD4E548836}" srcOrd="1" destOrd="0" presId="urn:microsoft.com/office/officeart/2018/5/layout/IconCircleLabelList"/>
    <dgm:cxn modelId="{8F97FF2B-3A53-4CE5-8AB6-085ADF9B2C1D}" type="presParOf" srcId="{75EDBD3B-D9D1-4FE1-9DB3-DEFB6F50A65E}" destId="{56F02B4E-E1C6-4A40-853D-EE82F5CCE19E}" srcOrd="2" destOrd="0" presId="urn:microsoft.com/office/officeart/2018/5/layout/IconCircleLabelList"/>
    <dgm:cxn modelId="{BC1251A2-4784-4C73-9608-C1E386865519}" type="presParOf" srcId="{75EDBD3B-D9D1-4FE1-9DB3-DEFB6F50A65E}" destId="{5E08BF3A-2F32-429F-BCC1-E747BD354A78}" srcOrd="3" destOrd="0" presId="urn:microsoft.com/office/officeart/2018/5/layout/IconCircleLabelList"/>
    <dgm:cxn modelId="{C5A1C01F-37D0-4957-9330-9B99FCF35857}" type="presParOf" srcId="{BDE32A3B-AFEE-46D2-B8E0-94BB91519D19}" destId="{19FE8B7D-E75D-4F1E-A56B-565DDBF13C2B}" srcOrd="11" destOrd="0" presId="urn:microsoft.com/office/officeart/2018/5/layout/IconCircleLabelList"/>
    <dgm:cxn modelId="{DBEC8851-56DC-4887-B42D-207FAC07B304}" type="presParOf" srcId="{BDE32A3B-AFEE-46D2-B8E0-94BB91519D19}" destId="{E5D911A4-DD83-4BBB-8DF0-DF47322F1013}" srcOrd="12" destOrd="0" presId="urn:microsoft.com/office/officeart/2018/5/layout/IconCircleLabelList"/>
    <dgm:cxn modelId="{36A9AF67-BB06-431D-9EEB-D6F57C16DCE4}" type="presParOf" srcId="{E5D911A4-DD83-4BBB-8DF0-DF47322F1013}" destId="{A08DF409-C8C5-414F-ADC8-86252932E4C9}" srcOrd="0" destOrd="0" presId="urn:microsoft.com/office/officeart/2018/5/layout/IconCircleLabelList"/>
    <dgm:cxn modelId="{68014C42-1043-441F-85CA-3AB72001D597}" type="presParOf" srcId="{E5D911A4-DD83-4BBB-8DF0-DF47322F1013}" destId="{064953BF-DACC-412E-B1B8-CB5884C016D2}" srcOrd="1" destOrd="0" presId="urn:microsoft.com/office/officeart/2018/5/layout/IconCircleLabelList"/>
    <dgm:cxn modelId="{93696404-AFFF-4BDC-918C-AFCEAF98501E}" type="presParOf" srcId="{E5D911A4-DD83-4BBB-8DF0-DF47322F1013}" destId="{5254CAF9-C89E-44B4-9A5B-70E0211A0736}" srcOrd="2" destOrd="0" presId="urn:microsoft.com/office/officeart/2018/5/layout/IconCircleLabelList"/>
    <dgm:cxn modelId="{CC175CEA-31B6-4A43-894D-0282C475B42A}" type="presParOf" srcId="{E5D911A4-DD83-4BBB-8DF0-DF47322F1013}" destId="{A569F1AE-0413-4AB6-967F-3920837E83F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18EB17-8CB9-4FBE-994D-EE01943FCC0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D56E23-8EA7-4752-908D-3E0E408D0D5A}">
      <dgm:prSet/>
      <dgm:spPr/>
      <dgm:t>
        <a:bodyPr/>
        <a:lstStyle/>
        <a:p>
          <a:r>
            <a:rPr lang="en-GB"/>
            <a:t>Source of dataset :  Kaggle.</a:t>
          </a:r>
          <a:endParaRPr lang="en-US"/>
        </a:p>
      </dgm:t>
    </dgm:pt>
    <dgm:pt modelId="{8F4DB0E5-2FE2-4221-9167-754708A5EE13}" type="parTrans" cxnId="{C2582D27-667E-4704-B487-EEBBAB82E07D}">
      <dgm:prSet/>
      <dgm:spPr/>
      <dgm:t>
        <a:bodyPr/>
        <a:lstStyle/>
        <a:p>
          <a:endParaRPr lang="en-US"/>
        </a:p>
      </dgm:t>
    </dgm:pt>
    <dgm:pt modelId="{900F9969-CEAD-47CC-A1F4-EC96D02149A4}" type="sibTrans" cxnId="{C2582D27-667E-4704-B487-EEBBAB82E07D}">
      <dgm:prSet/>
      <dgm:spPr/>
      <dgm:t>
        <a:bodyPr/>
        <a:lstStyle/>
        <a:p>
          <a:endParaRPr lang="en-US"/>
        </a:p>
      </dgm:t>
    </dgm:pt>
    <dgm:pt modelId="{CC31B475-349F-4AEA-8F10-E14D3D862D79}">
      <dgm:prSet/>
      <dgm:spPr/>
      <dgm:t>
        <a:bodyPr/>
        <a:lstStyle/>
        <a:p>
          <a:pPr rtl="0"/>
          <a:r>
            <a:rPr lang="en-GB"/>
            <a:t>The data set consists of </a:t>
          </a:r>
          <a:r>
            <a:rPr lang="en-GB">
              <a:latin typeface="Trebuchet MS" panose="020B0603020202020204"/>
            </a:rPr>
            <a:t>550068 records</a:t>
          </a:r>
          <a:r>
            <a:rPr lang="en-GB"/>
            <a:t> of data and we have 12 columns like User ID, Age, purchase, etc. </a:t>
          </a:r>
          <a:endParaRPr lang="en-US"/>
        </a:p>
      </dgm:t>
    </dgm:pt>
    <dgm:pt modelId="{874D34CD-FDDD-4A96-AFF7-5A235ED41AC7}" type="parTrans" cxnId="{DC5D625A-42B7-4E79-AF82-0BBE2682C991}">
      <dgm:prSet/>
      <dgm:spPr/>
      <dgm:t>
        <a:bodyPr/>
        <a:lstStyle/>
        <a:p>
          <a:endParaRPr lang="en-US"/>
        </a:p>
      </dgm:t>
    </dgm:pt>
    <dgm:pt modelId="{47EE2792-20B9-4D26-9CDC-264074612517}" type="sibTrans" cxnId="{DC5D625A-42B7-4E79-AF82-0BBE2682C991}">
      <dgm:prSet/>
      <dgm:spPr/>
      <dgm:t>
        <a:bodyPr/>
        <a:lstStyle/>
        <a:p>
          <a:endParaRPr lang="en-US"/>
        </a:p>
      </dgm:t>
    </dgm:pt>
    <dgm:pt modelId="{0C016E1E-0142-4FBB-BD8D-743224087FF9}" type="pres">
      <dgm:prSet presAssocID="{CB18EB17-8CB9-4FBE-994D-EE01943FCC05}" presName="root" presStyleCnt="0">
        <dgm:presLayoutVars>
          <dgm:dir/>
          <dgm:resizeHandles val="exact"/>
        </dgm:presLayoutVars>
      </dgm:prSet>
      <dgm:spPr/>
    </dgm:pt>
    <dgm:pt modelId="{2C6AEDD7-88AA-4621-918E-3AE658521BA3}" type="pres">
      <dgm:prSet presAssocID="{C7D56E23-8EA7-4752-908D-3E0E408D0D5A}" presName="compNode" presStyleCnt="0"/>
      <dgm:spPr/>
    </dgm:pt>
    <dgm:pt modelId="{D4BFD75C-E2D1-4C68-9A56-7F18FC0CF1EE}" type="pres">
      <dgm:prSet presAssocID="{C7D56E23-8EA7-4752-908D-3E0E408D0D5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EC7F198-FF83-4288-9F16-260A138A59BF}" type="pres">
      <dgm:prSet presAssocID="{C7D56E23-8EA7-4752-908D-3E0E408D0D5A}" presName="spaceRect" presStyleCnt="0"/>
      <dgm:spPr/>
    </dgm:pt>
    <dgm:pt modelId="{40323171-BF0A-4802-9847-CD222D0FC8C1}" type="pres">
      <dgm:prSet presAssocID="{C7D56E23-8EA7-4752-908D-3E0E408D0D5A}" presName="textRect" presStyleLbl="revTx" presStyleIdx="0" presStyleCnt="2">
        <dgm:presLayoutVars>
          <dgm:chMax val="1"/>
          <dgm:chPref val="1"/>
        </dgm:presLayoutVars>
      </dgm:prSet>
      <dgm:spPr/>
    </dgm:pt>
    <dgm:pt modelId="{C0D21C1E-8FDE-4EF7-BB09-6A5D5BF7FD81}" type="pres">
      <dgm:prSet presAssocID="{900F9969-CEAD-47CC-A1F4-EC96D02149A4}" presName="sibTrans" presStyleCnt="0"/>
      <dgm:spPr/>
    </dgm:pt>
    <dgm:pt modelId="{80121A0A-625B-4872-8943-6F6083952F7D}" type="pres">
      <dgm:prSet presAssocID="{CC31B475-349F-4AEA-8F10-E14D3D862D79}" presName="compNode" presStyleCnt="0"/>
      <dgm:spPr/>
    </dgm:pt>
    <dgm:pt modelId="{C350952C-E675-457C-A394-71875612E02F}" type="pres">
      <dgm:prSet presAssocID="{CC31B475-349F-4AEA-8F10-E14D3D862D7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2E4DA02-C512-4850-80EE-82B4AF0BA997}" type="pres">
      <dgm:prSet presAssocID="{CC31B475-349F-4AEA-8F10-E14D3D862D79}" presName="spaceRect" presStyleCnt="0"/>
      <dgm:spPr/>
    </dgm:pt>
    <dgm:pt modelId="{9DD2E186-5829-4DB9-A2A0-CAF11562A747}" type="pres">
      <dgm:prSet presAssocID="{CC31B475-349F-4AEA-8F10-E14D3D862D79}" presName="textRect" presStyleLbl="revTx" presStyleIdx="1" presStyleCnt="2">
        <dgm:presLayoutVars>
          <dgm:chMax val="1"/>
          <dgm:chPref val="1"/>
        </dgm:presLayoutVars>
      </dgm:prSet>
      <dgm:spPr/>
    </dgm:pt>
  </dgm:ptLst>
  <dgm:cxnLst>
    <dgm:cxn modelId="{72ED921E-B48D-4D17-A0A4-FBC8BCC5AC5F}" type="presOf" srcId="{CB18EB17-8CB9-4FBE-994D-EE01943FCC05}" destId="{0C016E1E-0142-4FBB-BD8D-743224087FF9}" srcOrd="0" destOrd="0" presId="urn:microsoft.com/office/officeart/2018/2/layout/IconLabelList"/>
    <dgm:cxn modelId="{C2582D27-667E-4704-B487-EEBBAB82E07D}" srcId="{CB18EB17-8CB9-4FBE-994D-EE01943FCC05}" destId="{C7D56E23-8EA7-4752-908D-3E0E408D0D5A}" srcOrd="0" destOrd="0" parTransId="{8F4DB0E5-2FE2-4221-9167-754708A5EE13}" sibTransId="{900F9969-CEAD-47CC-A1F4-EC96D02149A4}"/>
    <dgm:cxn modelId="{129A756B-8C55-4ADC-9584-705C025ACC87}" type="presOf" srcId="{CC31B475-349F-4AEA-8F10-E14D3D862D79}" destId="{9DD2E186-5829-4DB9-A2A0-CAF11562A747}" srcOrd="0" destOrd="0" presId="urn:microsoft.com/office/officeart/2018/2/layout/IconLabelList"/>
    <dgm:cxn modelId="{DC5D625A-42B7-4E79-AF82-0BBE2682C991}" srcId="{CB18EB17-8CB9-4FBE-994D-EE01943FCC05}" destId="{CC31B475-349F-4AEA-8F10-E14D3D862D79}" srcOrd="1" destOrd="0" parTransId="{874D34CD-FDDD-4A96-AFF7-5A235ED41AC7}" sibTransId="{47EE2792-20B9-4D26-9CDC-264074612517}"/>
    <dgm:cxn modelId="{90AF0ED2-603B-4ED3-98F2-D00B1A5BC9A2}" type="presOf" srcId="{C7D56E23-8EA7-4752-908D-3E0E408D0D5A}" destId="{40323171-BF0A-4802-9847-CD222D0FC8C1}" srcOrd="0" destOrd="0" presId="urn:microsoft.com/office/officeart/2018/2/layout/IconLabelList"/>
    <dgm:cxn modelId="{E305DEA5-75BE-4C7D-8781-1AD3D6F00D21}" type="presParOf" srcId="{0C016E1E-0142-4FBB-BD8D-743224087FF9}" destId="{2C6AEDD7-88AA-4621-918E-3AE658521BA3}" srcOrd="0" destOrd="0" presId="urn:microsoft.com/office/officeart/2018/2/layout/IconLabelList"/>
    <dgm:cxn modelId="{2C9FB448-6545-482B-931E-B4715959D91E}" type="presParOf" srcId="{2C6AEDD7-88AA-4621-918E-3AE658521BA3}" destId="{D4BFD75C-E2D1-4C68-9A56-7F18FC0CF1EE}" srcOrd="0" destOrd="0" presId="urn:microsoft.com/office/officeart/2018/2/layout/IconLabelList"/>
    <dgm:cxn modelId="{8ED8481E-A384-45BB-B9CF-CB179294AEA0}" type="presParOf" srcId="{2C6AEDD7-88AA-4621-918E-3AE658521BA3}" destId="{5EC7F198-FF83-4288-9F16-260A138A59BF}" srcOrd="1" destOrd="0" presId="urn:microsoft.com/office/officeart/2018/2/layout/IconLabelList"/>
    <dgm:cxn modelId="{57A7A6FA-087F-45D0-B547-D42BD137C9C5}" type="presParOf" srcId="{2C6AEDD7-88AA-4621-918E-3AE658521BA3}" destId="{40323171-BF0A-4802-9847-CD222D0FC8C1}" srcOrd="2" destOrd="0" presId="urn:microsoft.com/office/officeart/2018/2/layout/IconLabelList"/>
    <dgm:cxn modelId="{432C446D-9F6E-4186-A58C-D28C884EFC18}" type="presParOf" srcId="{0C016E1E-0142-4FBB-BD8D-743224087FF9}" destId="{C0D21C1E-8FDE-4EF7-BB09-6A5D5BF7FD81}" srcOrd="1" destOrd="0" presId="urn:microsoft.com/office/officeart/2018/2/layout/IconLabelList"/>
    <dgm:cxn modelId="{483251BA-F868-4F9C-B7F5-A38C3B512FF0}" type="presParOf" srcId="{0C016E1E-0142-4FBB-BD8D-743224087FF9}" destId="{80121A0A-625B-4872-8943-6F6083952F7D}" srcOrd="2" destOrd="0" presId="urn:microsoft.com/office/officeart/2018/2/layout/IconLabelList"/>
    <dgm:cxn modelId="{BFE0EFD9-37BD-499A-A5D4-FB815AA565C6}" type="presParOf" srcId="{80121A0A-625B-4872-8943-6F6083952F7D}" destId="{C350952C-E675-457C-A394-71875612E02F}" srcOrd="0" destOrd="0" presId="urn:microsoft.com/office/officeart/2018/2/layout/IconLabelList"/>
    <dgm:cxn modelId="{DD5E20B5-42B3-488F-9AD2-22DCE36B1A62}" type="presParOf" srcId="{80121A0A-625B-4872-8943-6F6083952F7D}" destId="{42E4DA02-C512-4850-80EE-82B4AF0BA997}" srcOrd="1" destOrd="0" presId="urn:microsoft.com/office/officeart/2018/2/layout/IconLabelList"/>
    <dgm:cxn modelId="{CB6A49D6-AFC1-43A9-A11F-33FD0656F0DD}" type="presParOf" srcId="{80121A0A-625B-4872-8943-6F6083952F7D}" destId="{9DD2E186-5829-4DB9-A2A0-CAF11562A74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38AEC9-833F-47AB-B919-C09AD20D5FF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EAA17C-46A0-4627-8625-AF4DC42F88E2}">
      <dgm:prSet/>
      <dgm:spPr/>
      <dgm:t>
        <a:bodyPr/>
        <a:lstStyle/>
        <a:p>
          <a:r>
            <a:rPr lang="en-GB"/>
            <a:t>Skew of purchase : 0.626053978164082</a:t>
          </a:r>
          <a:endParaRPr lang="en-US"/>
        </a:p>
      </dgm:t>
    </dgm:pt>
    <dgm:pt modelId="{F712AD77-F8C8-40E2-93C7-95C50318609A}" type="parTrans" cxnId="{E993C623-B13F-4DDC-AD2B-D292FA09EA16}">
      <dgm:prSet/>
      <dgm:spPr/>
      <dgm:t>
        <a:bodyPr/>
        <a:lstStyle/>
        <a:p>
          <a:endParaRPr lang="en-US"/>
        </a:p>
      </dgm:t>
    </dgm:pt>
    <dgm:pt modelId="{535CD14D-EE39-4289-A9C4-4862891DE907}" type="sibTrans" cxnId="{E993C623-B13F-4DDC-AD2B-D292FA09EA16}">
      <dgm:prSet/>
      <dgm:spPr/>
      <dgm:t>
        <a:bodyPr/>
        <a:lstStyle/>
        <a:p>
          <a:endParaRPr lang="en-US"/>
        </a:p>
      </dgm:t>
    </dgm:pt>
    <dgm:pt modelId="{A8E9C768-33DD-4773-8343-8E87458B3536}">
      <dgm:prSet/>
      <dgm:spPr/>
      <dgm:t>
        <a:bodyPr/>
        <a:lstStyle/>
        <a:p>
          <a:r>
            <a:rPr lang="en-GB"/>
            <a:t>Kurotosis of purchase :-0.33735543297038584</a:t>
          </a:r>
          <a:endParaRPr lang="en-US"/>
        </a:p>
      </dgm:t>
    </dgm:pt>
    <dgm:pt modelId="{2730B106-3847-44E0-A34F-723232650616}" type="parTrans" cxnId="{AC509B7F-C955-4100-B8AA-C649D863EAFB}">
      <dgm:prSet/>
      <dgm:spPr/>
      <dgm:t>
        <a:bodyPr/>
        <a:lstStyle/>
        <a:p>
          <a:endParaRPr lang="en-US"/>
        </a:p>
      </dgm:t>
    </dgm:pt>
    <dgm:pt modelId="{DCC367EB-8639-4A77-B44D-C650F95C01B3}" type="sibTrans" cxnId="{AC509B7F-C955-4100-B8AA-C649D863EAFB}">
      <dgm:prSet/>
      <dgm:spPr/>
      <dgm:t>
        <a:bodyPr/>
        <a:lstStyle/>
        <a:p>
          <a:endParaRPr lang="en-US"/>
        </a:p>
      </dgm:t>
    </dgm:pt>
    <dgm:pt modelId="{A93EACED-D8A7-44F4-B903-2F1721835A89}">
      <dgm:prSet/>
      <dgm:spPr/>
      <dgm:t>
        <a:bodyPr/>
        <a:lstStyle/>
        <a:p>
          <a:r>
            <a:rPr lang="en-GB"/>
            <a:t>The purchase is right skewed and we can observe multiple peaks in the distribution we can do a log transformation for the purchase.</a:t>
          </a:r>
          <a:endParaRPr lang="en-US"/>
        </a:p>
      </dgm:t>
    </dgm:pt>
    <dgm:pt modelId="{8158B18F-44C0-4D70-826E-38E49CFFA003}" type="parTrans" cxnId="{4B7CA6DD-BBCB-4A7F-AECF-E457CDFA39CE}">
      <dgm:prSet/>
      <dgm:spPr/>
      <dgm:t>
        <a:bodyPr/>
        <a:lstStyle/>
        <a:p>
          <a:endParaRPr lang="en-US"/>
        </a:p>
      </dgm:t>
    </dgm:pt>
    <dgm:pt modelId="{D1BDA615-62B2-499B-A1B4-5BBCCCB64378}" type="sibTrans" cxnId="{4B7CA6DD-BBCB-4A7F-AECF-E457CDFA39CE}">
      <dgm:prSet/>
      <dgm:spPr/>
      <dgm:t>
        <a:bodyPr/>
        <a:lstStyle/>
        <a:p>
          <a:endParaRPr lang="en-US"/>
        </a:p>
      </dgm:t>
    </dgm:pt>
    <dgm:pt modelId="{2798C9FB-067E-4ACB-88CE-7B26A2ED8DB2}" type="pres">
      <dgm:prSet presAssocID="{0F38AEC9-833F-47AB-B919-C09AD20D5FF9}" presName="root" presStyleCnt="0">
        <dgm:presLayoutVars>
          <dgm:dir/>
          <dgm:resizeHandles val="exact"/>
        </dgm:presLayoutVars>
      </dgm:prSet>
      <dgm:spPr/>
    </dgm:pt>
    <dgm:pt modelId="{912F7588-E647-4186-8005-691625D93929}" type="pres">
      <dgm:prSet presAssocID="{22EAA17C-46A0-4627-8625-AF4DC42F88E2}" presName="compNode" presStyleCnt="0"/>
      <dgm:spPr/>
    </dgm:pt>
    <dgm:pt modelId="{892D8F2C-EBEB-4761-A416-7636961B5583}" type="pres">
      <dgm:prSet presAssocID="{22EAA17C-46A0-4627-8625-AF4DC42F88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w"/>
        </a:ext>
      </dgm:extLst>
    </dgm:pt>
    <dgm:pt modelId="{A1CADE60-B800-4913-92BB-9FD8FD0C5E30}" type="pres">
      <dgm:prSet presAssocID="{22EAA17C-46A0-4627-8625-AF4DC42F88E2}" presName="spaceRect" presStyleCnt="0"/>
      <dgm:spPr/>
    </dgm:pt>
    <dgm:pt modelId="{C44F29AA-C3CE-4526-8C74-4CDD5EB7168F}" type="pres">
      <dgm:prSet presAssocID="{22EAA17C-46A0-4627-8625-AF4DC42F88E2}" presName="textRect" presStyleLbl="revTx" presStyleIdx="0" presStyleCnt="3">
        <dgm:presLayoutVars>
          <dgm:chMax val="1"/>
          <dgm:chPref val="1"/>
        </dgm:presLayoutVars>
      </dgm:prSet>
      <dgm:spPr/>
    </dgm:pt>
    <dgm:pt modelId="{1F6D7BCA-C276-4C70-AB99-F061A6D54D64}" type="pres">
      <dgm:prSet presAssocID="{535CD14D-EE39-4289-A9C4-4862891DE907}" presName="sibTrans" presStyleCnt="0"/>
      <dgm:spPr/>
    </dgm:pt>
    <dgm:pt modelId="{F4EC4ABA-E147-46DD-AF64-78BAB664D7DC}" type="pres">
      <dgm:prSet presAssocID="{A8E9C768-33DD-4773-8343-8E87458B3536}" presName="compNode" presStyleCnt="0"/>
      <dgm:spPr/>
    </dgm:pt>
    <dgm:pt modelId="{75B0D8A9-E0FB-4FEA-B92D-00EE4B4A63F7}" type="pres">
      <dgm:prSet presAssocID="{A8E9C768-33DD-4773-8343-8E87458B35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C251B299-FF88-4943-A483-4BDCD3957BA1}" type="pres">
      <dgm:prSet presAssocID="{A8E9C768-33DD-4773-8343-8E87458B3536}" presName="spaceRect" presStyleCnt="0"/>
      <dgm:spPr/>
    </dgm:pt>
    <dgm:pt modelId="{76AF701F-226E-48BE-A293-32A30ED9983E}" type="pres">
      <dgm:prSet presAssocID="{A8E9C768-33DD-4773-8343-8E87458B3536}" presName="textRect" presStyleLbl="revTx" presStyleIdx="1" presStyleCnt="3">
        <dgm:presLayoutVars>
          <dgm:chMax val="1"/>
          <dgm:chPref val="1"/>
        </dgm:presLayoutVars>
      </dgm:prSet>
      <dgm:spPr/>
    </dgm:pt>
    <dgm:pt modelId="{2EA76C3C-6AEF-4332-A966-8B77FDA99B96}" type="pres">
      <dgm:prSet presAssocID="{DCC367EB-8639-4A77-B44D-C650F95C01B3}" presName="sibTrans" presStyleCnt="0"/>
      <dgm:spPr/>
    </dgm:pt>
    <dgm:pt modelId="{735592CD-B6C2-422A-9DAA-9A5B1D7EA0C4}" type="pres">
      <dgm:prSet presAssocID="{A93EACED-D8A7-44F4-B903-2F1721835A89}" presName="compNode" presStyleCnt="0"/>
      <dgm:spPr/>
    </dgm:pt>
    <dgm:pt modelId="{FDE7ABBA-BD52-4B6D-8DAF-94089F1A1B59}" type="pres">
      <dgm:prSet presAssocID="{A93EACED-D8A7-44F4-B903-2F1721835A8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cart"/>
        </a:ext>
      </dgm:extLst>
    </dgm:pt>
    <dgm:pt modelId="{DF6B636F-C2CE-4A67-9CDF-1581A7906B5F}" type="pres">
      <dgm:prSet presAssocID="{A93EACED-D8A7-44F4-B903-2F1721835A89}" presName="spaceRect" presStyleCnt="0"/>
      <dgm:spPr/>
    </dgm:pt>
    <dgm:pt modelId="{C2551D09-E19A-49DE-991D-7008A8E23C4D}" type="pres">
      <dgm:prSet presAssocID="{A93EACED-D8A7-44F4-B903-2F1721835A89}" presName="textRect" presStyleLbl="revTx" presStyleIdx="2" presStyleCnt="3">
        <dgm:presLayoutVars>
          <dgm:chMax val="1"/>
          <dgm:chPref val="1"/>
        </dgm:presLayoutVars>
      </dgm:prSet>
      <dgm:spPr/>
    </dgm:pt>
  </dgm:ptLst>
  <dgm:cxnLst>
    <dgm:cxn modelId="{E993C623-B13F-4DDC-AD2B-D292FA09EA16}" srcId="{0F38AEC9-833F-47AB-B919-C09AD20D5FF9}" destId="{22EAA17C-46A0-4627-8625-AF4DC42F88E2}" srcOrd="0" destOrd="0" parTransId="{F712AD77-F8C8-40E2-93C7-95C50318609A}" sibTransId="{535CD14D-EE39-4289-A9C4-4862891DE907}"/>
    <dgm:cxn modelId="{E3EA4F4D-09FB-44B8-9CA3-B0D1D180BCA1}" type="presOf" srcId="{0F38AEC9-833F-47AB-B919-C09AD20D5FF9}" destId="{2798C9FB-067E-4ACB-88CE-7B26A2ED8DB2}" srcOrd="0" destOrd="0" presId="urn:microsoft.com/office/officeart/2018/2/layout/IconLabelList"/>
    <dgm:cxn modelId="{51C1A378-B218-4DE6-A0E7-C02FDB47B9EC}" type="presOf" srcId="{22EAA17C-46A0-4627-8625-AF4DC42F88E2}" destId="{C44F29AA-C3CE-4526-8C74-4CDD5EB7168F}" srcOrd="0" destOrd="0" presId="urn:microsoft.com/office/officeart/2018/2/layout/IconLabelList"/>
    <dgm:cxn modelId="{8E6B6C7B-D920-4D2D-B6D4-CB79066DB796}" type="presOf" srcId="{A93EACED-D8A7-44F4-B903-2F1721835A89}" destId="{C2551D09-E19A-49DE-991D-7008A8E23C4D}" srcOrd="0" destOrd="0" presId="urn:microsoft.com/office/officeart/2018/2/layout/IconLabelList"/>
    <dgm:cxn modelId="{AC509B7F-C955-4100-B8AA-C649D863EAFB}" srcId="{0F38AEC9-833F-47AB-B919-C09AD20D5FF9}" destId="{A8E9C768-33DD-4773-8343-8E87458B3536}" srcOrd="1" destOrd="0" parTransId="{2730B106-3847-44E0-A34F-723232650616}" sibTransId="{DCC367EB-8639-4A77-B44D-C650F95C01B3}"/>
    <dgm:cxn modelId="{2151DDD0-CB09-451D-929A-2F08BC783182}" type="presOf" srcId="{A8E9C768-33DD-4773-8343-8E87458B3536}" destId="{76AF701F-226E-48BE-A293-32A30ED9983E}" srcOrd="0" destOrd="0" presId="urn:microsoft.com/office/officeart/2018/2/layout/IconLabelList"/>
    <dgm:cxn modelId="{4B7CA6DD-BBCB-4A7F-AECF-E457CDFA39CE}" srcId="{0F38AEC9-833F-47AB-B919-C09AD20D5FF9}" destId="{A93EACED-D8A7-44F4-B903-2F1721835A89}" srcOrd="2" destOrd="0" parTransId="{8158B18F-44C0-4D70-826E-38E49CFFA003}" sibTransId="{D1BDA615-62B2-499B-A1B4-5BBCCCB64378}"/>
    <dgm:cxn modelId="{C196D94C-9D79-4B10-BE41-764D7B760503}" type="presParOf" srcId="{2798C9FB-067E-4ACB-88CE-7B26A2ED8DB2}" destId="{912F7588-E647-4186-8005-691625D93929}" srcOrd="0" destOrd="0" presId="urn:microsoft.com/office/officeart/2018/2/layout/IconLabelList"/>
    <dgm:cxn modelId="{C6C62CCC-585D-4EEE-9BF9-690FB381D9CD}" type="presParOf" srcId="{912F7588-E647-4186-8005-691625D93929}" destId="{892D8F2C-EBEB-4761-A416-7636961B5583}" srcOrd="0" destOrd="0" presId="urn:microsoft.com/office/officeart/2018/2/layout/IconLabelList"/>
    <dgm:cxn modelId="{667F6171-371D-4D62-9655-4B4DFA35FB2B}" type="presParOf" srcId="{912F7588-E647-4186-8005-691625D93929}" destId="{A1CADE60-B800-4913-92BB-9FD8FD0C5E30}" srcOrd="1" destOrd="0" presId="urn:microsoft.com/office/officeart/2018/2/layout/IconLabelList"/>
    <dgm:cxn modelId="{32DD06E7-F61C-42CF-A2BB-6535D474CE1B}" type="presParOf" srcId="{912F7588-E647-4186-8005-691625D93929}" destId="{C44F29AA-C3CE-4526-8C74-4CDD5EB7168F}" srcOrd="2" destOrd="0" presId="urn:microsoft.com/office/officeart/2018/2/layout/IconLabelList"/>
    <dgm:cxn modelId="{11BF56B1-BB85-4460-BBF7-7231D4D75C9C}" type="presParOf" srcId="{2798C9FB-067E-4ACB-88CE-7B26A2ED8DB2}" destId="{1F6D7BCA-C276-4C70-AB99-F061A6D54D64}" srcOrd="1" destOrd="0" presId="urn:microsoft.com/office/officeart/2018/2/layout/IconLabelList"/>
    <dgm:cxn modelId="{92FB0D47-1440-4974-8E1D-994803678C51}" type="presParOf" srcId="{2798C9FB-067E-4ACB-88CE-7B26A2ED8DB2}" destId="{F4EC4ABA-E147-46DD-AF64-78BAB664D7DC}" srcOrd="2" destOrd="0" presId="urn:microsoft.com/office/officeart/2018/2/layout/IconLabelList"/>
    <dgm:cxn modelId="{B0971ABB-B13A-44AB-B358-2C69DC3E1264}" type="presParOf" srcId="{F4EC4ABA-E147-46DD-AF64-78BAB664D7DC}" destId="{75B0D8A9-E0FB-4FEA-B92D-00EE4B4A63F7}" srcOrd="0" destOrd="0" presId="urn:microsoft.com/office/officeart/2018/2/layout/IconLabelList"/>
    <dgm:cxn modelId="{34234CFA-0074-4697-ADF9-F2068C065D09}" type="presParOf" srcId="{F4EC4ABA-E147-46DD-AF64-78BAB664D7DC}" destId="{C251B299-FF88-4943-A483-4BDCD3957BA1}" srcOrd="1" destOrd="0" presId="urn:microsoft.com/office/officeart/2018/2/layout/IconLabelList"/>
    <dgm:cxn modelId="{B0449DD1-AC85-46D8-AE8F-B46B730F8995}" type="presParOf" srcId="{F4EC4ABA-E147-46DD-AF64-78BAB664D7DC}" destId="{76AF701F-226E-48BE-A293-32A30ED9983E}" srcOrd="2" destOrd="0" presId="urn:microsoft.com/office/officeart/2018/2/layout/IconLabelList"/>
    <dgm:cxn modelId="{189D4DCE-7718-4D78-92A2-20D09EA471E3}" type="presParOf" srcId="{2798C9FB-067E-4ACB-88CE-7B26A2ED8DB2}" destId="{2EA76C3C-6AEF-4332-A966-8B77FDA99B96}" srcOrd="3" destOrd="0" presId="urn:microsoft.com/office/officeart/2018/2/layout/IconLabelList"/>
    <dgm:cxn modelId="{EE4EDF7B-27CE-4DB1-803B-9E66AF6E7DD5}" type="presParOf" srcId="{2798C9FB-067E-4ACB-88CE-7B26A2ED8DB2}" destId="{735592CD-B6C2-422A-9DAA-9A5B1D7EA0C4}" srcOrd="4" destOrd="0" presId="urn:microsoft.com/office/officeart/2018/2/layout/IconLabelList"/>
    <dgm:cxn modelId="{E0E4CC8F-107E-4ED6-9078-834EACF4E139}" type="presParOf" srcId="{735592CD-B6C2-422A-9DAA-9A5B1D7EA0C4}" destId="{FDE7ABBA-BD52-4B6D-8DAF-94089F1A1B59}" srcOrd="0" destOrd="0" presId="urn:microsoft.com/office/officeart/2018/2/layout/IconLabelList"/>
    <dgm:cxn modelId="{2A07D3D7-2BFF-412D-A1DC-3CCD41998C09}" type="presParOf" srcId="{735592CD-B6C2-422A-9DAA-9A5B1D7EA0C4}" destId="{DF6B636F-C2CE-4A67-9CDF-1581A7906B5F}" srcOrd="1" destOrd="0" presId="urn:microsoft.com/office/officeart/2018/2/layout/IconLabelList"/>
    <dgm:cxn modelId="{EA7E4A3E-5433-40A5-A79D-774F5D3D9B96}" type="presParOf" srcId="{735592CD-B6C2-422A-9DAA-9A5B1D7EA0C4}" destId="{C2551D09-E19A-49DE-991D-7008A8E23C4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A28E2B-F145-4EA4-802C-8500BA01BC6B}"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31ECCA1-C7D1-4053-B9DF-5E40BBC573C2}">
      <dgm:prSet/>
      <dgm:spPr/>
      <dgm:t>
        <a:bodyPr/>
        <a:lstStyle/>
        <a:p>
          <a:r>
            <a:rPr lang="en-GB"/>
            <a:t>How much data we need?</a:t>
          </a:r>
          <a:endParaRPr lang="en-US"/>
        </a:p>
      </dgm:t>
    </dgm:pt>
    <dgm:pt modelId="{74F87430-6C6E-449E-98E2-274FDA8A3A01}" type="parTrans" cxnId="{A402AC9B-3024-4847-9606-E55B69828450}">
      <dgm:prSet/>
      <dgm:spPr/>
      <dgm:t>
        <a:bodyPr/>
        <a:lstStyle/>
        <a:p>
          <a:endParaRPr lang="en-US"/>
        </a:p>
      </dgm:t>
    </dgm:pt>
    <dgm:pt modelId="{40A903C4-8C04-41D7-92D7-DF1CFED69CE4}" type="sibTrans" cxnId="{A402AC9B-3024-4847-9606-E55B69828450}">
      <dgm:prSet/>
      <dgm:spPr/>
      <dgm:t>
        <a:bodyPr/>
        <a:lstStyle/>
        <a:p>
          <a:endParaRPr lang="en-US"/>
        </a:p>
      </dgm:t>
    </dgm:pt>
    <dgm:pt modelId="{97820B4E-CBC1-441D-9768-2D9D084363CB}">
      <dgm:prSet/>
      <dgm:spPr/>
      <dgm:t>
        <a:bodyPr/>
        <a:lstStyle/>
        <a:p>
          <a:r>
            <a:rPr lang="en-GB"/>
            <a:t>Data cleaning involves identifying and correcting errors and inconsistencies in the data, such as missing values, duplicates, and incorrect data types.</a:t>
          </a:r>
          <a:endParaRPr lang="en-US"/>
        </a:p>
      </dgm:t>
    </dgm:pt>
    <dgm:pt modelId="{0BBA3C68-4EA9-467B-AE8C-EFE1FEAB4C80}" type="parTrans" cxnId="{A3CE7224-C8EC-4BE6-B644-433DE3951181}">
      <dgm:prSet/>
      <dgm:spPr/>
      <dgm:t>
        <a:bodyPr/>
        <a:lstStyle/>
        <a:p>
          <a:endParaRPr lang="en-US"/>
        </a:p>
      </dgm:t>
    </dgm:pt>
    <dgm:pt modelId="{5D040C61-ED86-4117-BA1C-D8EBBFDF87EF}" type="sibTrans" cxnId="{A3CE7224-C8EC-4BE6-B644-433DE3951181}">
      <dgm:prSet/>
      <dgm:spPr/>
      <dgm:t>
        <a:bodyPr/>
        <a:lstStyle/>
        <a:p>
          <a:endParaRPr lang="en-US"/>
        </a:p>
      </dgm:t>
    </dgm:pt>
    <dgm:pt modelId="{D76E9C0D-44B0-4AB0-8D14-D9AD43E15500}" type="pres">
      <dgm:prSet presAssocID="{89A28E2B-F145-4EA4-802C-8500BA01BC6B}" presName="outerComposite" presStyleCnt="0">
        <dgm:presLayoutVars>
          <dgm:chMax val="5"/>
          <dgm:dir/>
          <dgm:resizeHandles val="exact"/>
        </dgm:presLayoutVars>
      </dgm:prSet>
      <dgm:spPr/>
    </dgm:pt>
    <dgm:pt modelId="{64F6762E-CB80-4F5D-ABDF-07449F6F7D8B}" type="pres">
      <dgm:prSet presAssocID="{89A28E2B-F145-4EA4-802C-8500BA01BC6B}" presName="dummyMaxCanvas" presStyleCnt="0">
        <dgm:presLayoutVars/>
      </dgm:prSet>
      <dgm:spPr/>
    </dgm:pt>
    <dgm:pt modelId="{746E8699-8094-42B0-97C3-A1A88C0569B9}" type="pres">
      <dgm:prSet presAssocID="{89A28E2B-F145-4EA4-802C-8500BA01BC6B}" presName="TwoNodes_1" presStyleLbl="node1" presStyleIdx="0" presStyleCnt="2">
        <dgm:presLayoutVars>
          <dgm:bulletEnabled val="1"/>
        </dgm:presLayoutVars>
      </dgm:prSet>
      <dgm:spPr/>
    </dgm:pt>
    <dgm:pt modelId="{F666E937-0303-4C53-89C0-78235936536C}" type="pres">
      <dgm:prSet presAssocID="{89A28E2B-F145-4EA4-802C-8500BA01BC6B}" presName="TwoNodes_2" presStyleLbl="node1" presStyleIdx="1" presStyleCnt="2">
        <dgm:presLayoutVars>
          <dgm:bulletEnabled val="1"/>
        </dgm:presLayoutVars>
      </dgm:prSet>
      <dgm:spPr/>
    </dgm:pt>
    <dgm:pt modelId="{FCD99EE2-F487-47FE-B58A-686296425265}" type="pres">
      <dgm:prSet presAssocID="{89A28E2B-F145-4EA4-802C-8500BA01BC6B}" presName="TwoConn_1-2" presStyleLbl="fgAccFollowNode1" presStyleIdx="0" presStyleCnt="1">
        <dgm:presLayoutVars>
          <dgm:bulletEnabled val="1"/>
        </dgm:presLayoutVars>
      </dgm:prSet>
      <dgm:spPr/>
    </dgm:pt>
    <dgm:pt modelId="{ED282C14-0F58-48FD-B06B-545A880A41D3}" type="pres">
      <dgm:prSet presAssocID="{89A28E2B-F145-4EA4-802C-8500BA01BC6B}" presName="TwoNodes_1_text" presStyleLbl="node1" presStyleIdx="1" presStyleCnt="2">
        <dgm:presLayoutVars>
          <dgm:bulletEnabled val="1"/>
        </dgm:presLayoutVars>
      </dgm:prSet>
      <dgm:spPr/>
    </dgm:pt>
    <dgm:pt modelId="{B754100E-1776-4AA0-9F3F-4FF5D704D079}" type="pres">
      <dgm:prSet presAssocID="{89A28E2B-F145-4EA4-802C-8500BA01BC6B}" presName="TwoNodes_2_text" presStyleLbl="node1" presStyleIdx="1" presStyleCnt="2">
        <dgm:presLayoutVars>
          <dgm:bulletEnabled val="1"/>
        </dgm:presLayoutVars>
      </dgm:prSet>
      <dgm:spPr/>
    </dgm:pt>
  </dgm:ptLst>
  <dgm:cxnLst>
    <dgm:cxn modelId="{C51BBF20-8623-4DEF-BBE2-64CF2D6F18FA}" type="presOf" srcId="{97820B4E-CBC1-441D-9768-2D9D084363CB}" destId="{F666E937-0303-4C53-89C0-78235936536C}" srcOrd="0" destOrd="0" presId="urn:microsoft.com/office/officeart/2005/8/layout/vProcess5"/>
    <dgm:cxn modelId="{A3CE7224-C8EC-4BE6-B644-433DE3951181}" srcId="{89A28E2B-F145-4EA4-802C-8500BA01BC6B}" destId="{97820B4E-CBC1-441D-9768-2D9D084363CB}" srcOrd="1" destOrd="0" parTransId="{0BBA3C68-4EA9-467B-AE8C-EFE1FEAB4C80}" sibTransId="{5D040C61-ED86-4117-BA1C-D8EBBFDF87EF}"/>
    <dgm:cxn modelId="{B6A35647-DEC7-4177-B9CE-0F751601595D}" type="presOf" srcId="{89A28E2B-F145-4EA4-802C-8500BA01BC6B}" destId="{D76E9C0D-44B0-4AB0-8D14-D9AD43E15500}" srcOrd="0" destOrd="0" presId="urn:microsoft.com/office/officeart/2005/8/layout/vProcess5"/>
    <dgm:cxn modelId="{D4AECA6C-4174-460D-8111-F91A208B8430}" type="presOf" srcId="{231ECCA1-C7D1-4053-B9DF-5E40BBC573C2}" destId="{ED282C14-0F58-48FD-B06B-545A880A41D3}" srcOrd="1" destOrd="0" presId="urn:microsoft.com/office/officeart/2005/8/layout/vProcess5"/>
    <dgm:cxn modelId="{A402AC9B-3024-4847-9606-E55B69828450}" srcId="{89A28E2B-F145-4EA4-802C-8500BA01BC6B}" destId="{231ECCA1-C7D1-4053-B9DF-5E40BBC573C2}" srcOrd="0" destOrd="0" parTransId="{74F87430-6C6E-449E-98E2-274FDA8A3A01}" sibTransId="{40A903C4-8C04-41D7-92D7-DF1CFED69CE4}"/>
    <dgm:cxn modelId="{1B073DA4-9C7C-4FD2-8647-C9135031AD94}" type="presOf" srcId="{231ECCA1-C7D1-4053-B9DF-5E40BBC573C2}" destId="{746E8699-8094-42B0-97C3-A1A88C0569B9}" srcOrd="0" destOrd="0" presId="urn:microsoft.com/office/officeart/2005/8/layout/vProcess5"/>
    <dgm:cxn modelId="{3EE5B3BE-8F6A-474A-93FF-1C9692399924}" type="presOf" srcId="{97820B4E-CBC1-441D-9768-2D9D084363CB}" destId="{B754100E-1776-4AA0-9F3F-4FF5D704D079}" srcOrd="1" destOrd="0" presId="urn:microsoft.com/office/officeart/2005/8/layout/vProcess5"/>
    <dgm:cxn modelId="{D1CDFCFB-8739-4010-BC91-3CD921CA429A}" type="presOf" srcId="{40A903C4-8C04-41D7-92D7-DF1CFED69CE4}" destId="{FCD99EE2-F487-47FE-B58A-686296425265}" srcOrd="0" destOrd="0" presId="urn:microsoft.com/office/officeart/2005/8/layout/vProcess5"/>
    <dgm:cxn modelId="{CF355DFF-5685-4332-852C-5C2367C305AD}" type="presParOf" srcId="{D76E9C0D-44B0-4AB0-8D14-D9AD43E15500}" destId="{64F6762E-CB80-4F5D-ABDF-07449F6F7D8B}" srcOrd="0" destOrd="0" presId="urn:microsoft.com/office/officeart/2005/8/layout/vProcess5"/>
    <dgm:cxn modelId="{F0555727-DE8D-4D61-847E-1AB4F6753353}" type="presParOf" srcId="{D76E9C0D-44B0-4AB0-8D14-D9AD43E15500}" destId="{746E8699-8094-42B0-97C3-A1A88C0569B9}" srcOrd="1" destOrd="0" presId="urn:microsoft.com/office/officeart/2005/8/layout/vProcess5"/>
    <dgm:cxn modelId="{06A70882-9067-4BEF-8836-B8CB2305B3C9}" type="presParOf" srcId="{D76E9C0D-44B0-4AB0-8D14-D9AD43E15500}" destId="{F666E937-0303-4C53-89C0-78235936536C}" srcOrd="2" destOrd="0" presId="urn:microsoft.com/office/officeart/2005/8/layout/vProcess5"/>
    <dgm:cxn modelId="{C53A6F6A-23C5-498C-9B95-4F3BFBB30790}" type="presParOf" srcId="{D76E9C0D-44B0-4AB0-8D14-D9AD43E15500}" destId="{FCD99EE2-F487-47FE-B58A-686296425265}" srcOrd="3" destOrd="0" presId="urn:microsoft.com/office/officeart/2005/8/layout/vProcess5"/>
    <dgm:cxn modelId="{7AAEC8B1-98BA-4CBB-A90C-1AB37ACF6B16}" type="presParOf" srcId="{D76E9C0D-44B0-4AB0-8D14-D9AD43E15500}" destId="{ED282C14-0F58-48FD-B06B-545A880A41D3}" srcOrd="4" destOrd="0" presId="urn:microsoft.com/office/officeart/2005/8/layout/vProcess5"/>
    <dgm:cxn modelId="{D72E6A42-61C1-4E1F-9D1F-8FA37E8D3F77}" type="presParOf" srcId="{D76E9C0D-44B0-4AB0-8D14-D9AD43E15500}" destId="{B754100E-1776-4AA0-9F3F-4FF5D704D079}"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A458B-8E5B-4BAB-8428-F443E64F81BB}">
      <dsp:nvSpPr>
        <dsp:cNvPr id="0" name=""/>
        <dsp:cNvSpPr/>
      </dsp:nvSpPr>
      <dsp:spPr>
        <a:xfrm>
          <a:off x="711447" y="1789"/>
          <a:ext cx="941449" cy="9414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347B29-95EC-4CAA-83C7-471EF137768F}">
      <dsp:nvSpPr>
        <dsp:cNvPr id="0" name=""/>
        <dsp:cNvSpPr/>
      </dsp:nvSpPr>
      <dsp:spPr>
        <a:xfrm>
          <a:off x="912084" y="202426"/>
          <a:ext cx="540175" cy="5401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10FB5C-0DF5-42F5-AB12-1C3CD9B56B89}">
      <dsp:nvSpPr>
        <dsp:cNvPr id="0" name=""/>
        <dsp:cNvSpPr/>
      </dsp:nvSpPr>
      <dsp:spPr>
        <a:xfrm>
          <a:off x="410492" y="1236477"/>
          <a:ext cx="1543359" cy="61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Identify question/task</a:t>
          </a:r>
          <a:endParaRPr lang="en-US" sz="1100" kern="1200"/>
        </a:p>
      </dsp:txBody>
      <dsp:txXfrm>
        <a:off x="410492" y="1236477"/>
        <a:ext cx="1543359" cy="617343"/>
      </dsp:txXfrm>
    </dsp:sp>
    <dsp:sp modelId="{447A2925-52C2-4FC6-A086-32282B2ECDFC}">
      <dsp:nvSpPr>
        <dsp:cNvPr id="0" name=""/>
        <dsp:cNvSpPr/>
      </dsp:nvSpPr>
      <dsp:spPr>
        <a:xfrm>
          <a:off x="2524894" y="1789"/>
          <a:ext cx="941449" cy="94144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7758A6-5BE0-4482-804E-259BDB8DD2D6}">
      <dsp:nvSpPr>
        <dsp:cNvPr id="0" name=""/>
        <dsp:cNvSpPr/>
      </dsp:nvSpPr>
      <dsp:spPr>
        <a:xfrm>
          <a:off x="2725531" y="202426"/>
          <a:ext cx="540175" cy="5401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7496BA-5E34-4F87-A561-BF321542BF3C}">
      <dsp:nvSpPr>
        <dsp:cNvPr id="0" name=""/>
        <dsp:cNvSpPr/>
      </dsp:nvSpPr>
      <dsp:spPr>
        <a:xfrm>
          <a:off x="2223939" y="1236477"/>
          <a:ext cx="1543359" cy="61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Collect data</a:t>
          </a:r>
          <a:endParaRPr lang="en-US" sz="1100" kern="1200"/>
        </a:p>
      </dsp:txBody>
      <dsp:txXfrm>
        <a:off x="2223939" y="1236477"/>
        <a:ext cx="1543359" cy="617343"/>
      </dsp:txXfrm>
    </dsp:sp>
    <dsp:sp modelId="{0B9243FB-3F26-457D-896A-5D0DB78DAA85}">
      <dsp:nvSpPr>
        <dsp:cNvPr id="0" name=""/>
        <dsp:cNvSpPr/>
      </dsp:nvSpPr>
      <dsp:spPr>
        <a:xfrm>
          <a:off x="4338341" y="1789"/>
          <a:ext cx="941449" cy="94144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FF2A7-E87C-4D63-8525-190D85CAE4BC}">
      <dsp:nvSpPr>
        <dsp:cNvPr id="0" name=""/>
        <dsp:cNvSpPr/>
      </dsp:nvSpPr>
      <dsp:spPr>
        <a:xfrm>
          <a:off x="4538978" y="202426"/>
          <a:ext cx="540175" cy="5401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03BF99-CF5C-460E-8AC1-354B9BB6E5CE}">
      <dsp:nvSpPr>
        <dsp:cNvPr id="0" name=""/>
        <dsp:cNvSpPr/>
      </dsp:nvSpPr>
      <dsp:spPr>
        <a:xfrm>
          <a:off x="4037386" y="1236477"/>
          <a:ext cx="1543359" cy="61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Exploratory data analysis (EDA) </a:t>
          </a:r>
          <a:endParaRPr lang="en-US" sz="1100" kern="1200"/>
        </a:p>
      </dsp:txBody>
      <dsp:txXfrm>
        <a:off x="4037386" y="1236477"/>
        <a:ext cx="1543359" cy="617343"/>
      </dsp:txXfrm>
    </dsp:sp>
    <dsp:sp modelId="{8C1077B3-ABF5-46B2-926A-F48C89E3F9A4}">
      <dsp:nvSpPr>
        <dsp:cNvPr id="0" name=""/>
        <dsp:cNvSpPr/>
      </dsp:nvSpPr>
      <dsp:spPr>
        <a:xfrm>
          <a:off x="6151789" y="1789"/>
          <a:ext cx="941449" cy="94144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336372-6AD6-4C20-9ED3-43F572AB2C93}">
      <dsp:nvSpPr>
        <dsp:cNvPr id="0" name=""/>
        <dsp:cNvSpPr/>
      </dsp:nvSpPr>
      <dsp:spPr>
        <a:xfrm>
          <a:off x="6352425" y="202426"/>
          <a:ext cx="540175" cy="540175"/>
        </a:xfrm>
        <a:prstGeom prst="rect">
          <a:avLst/>
        </a:prstGeom>
        <a:solidFill>
          <a:schemeClr val="bg1">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7FF58-DB3A-46C2-B8EA-76E6301AE63D}">
      <dsp:nvSpPr>
        <dsp:cNvPr id="0" name=""/>
        <dsp:cNvSpPr/>
      </dsp:nvSpPr>
      <dsp:spPr>
        <a:xfrm>
          <a:off x="5850834" y="1236477"/>
          <a:ext cx="1543359" cy="61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solidFill>
                <a:srgbClr val="000000"/>
              </a:solidFill>
            </a:rPr>
            <a:t>Clean and preprocess data </a:t>
          </a:r>
          <a:endParaRPr lang="en-GB" sz="1100" kern="1200">
            <a:latin typeface="Trebuchet MS" panose="020B0603020202020204"/>
          </a:endParaRPr>
        </a:p>
      </dsp:txBody>
      <dsp:txXfrm>
        <a:off x="5850834" y="1236477"/>
        <a:ext cx="1543359" cy="617343"/>
      </dsp:txXfrm>
    </dsp:sp>
    <dsp:sp modelId="{C7202B74-C0BB-4250-ACDA-FB9E9B4371B6}">
      <dsp:nvSpPr>
        <dsp:cNvPr id="0" name=""/>
        <dsp:cNvSpPr/>
      </dsp:nvSpPr>
      <dsp:spPr>
        <a:xfrm>
          <a:off x="7965236" y="1789"/>
          <a:ext cx="941449" cy="94144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65639-04A3-4DAC-BDE8-72682DF0F399}">
      <dsp:nvSpPr>
        <dsp:cNvPr id="0" name=""/>
        <dsp:cNvSpPr/>
      </dsp:nvSpPr>
      <dsp:spPr>
        <a:xfrm>
          <a:off x="8165873" y="202426"/>
          <a:ext cx="540175" cy="5401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687C8-69A4-4F22-B970-24BFA16DF5B6}">
      <dsp:nvSpPr>
        <dsp:cNvPr id="0" name=""/>
        <dsp:cNvSpPr/>
      </dsp:nvSpPr>
      <dsp:spPr>
        <a:xfrm>
          <a:off x="7664281" y="1236477"/>
          <a:ext cx="1543359" cy="61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Feature and model selection </a:t>
          </a:r>
          <a:endParaRPr lang="en-US" sz="1100" kern="1200"/>
        </a:p>
      </dsp:txBody>
      <dsp:txXfrm>
        <a:off x="7664281" y="1236477"/>
        <a:ext cx="1543359" cy="617343"/>
      </dsp:txXfrm>
    </dsp:sp>
    <dsp:sp modelId="{ECC02C1C-A251-4464-98D6-85D9B6A82EF4}">
      <dsp:nvSpPr>
        <dsp:cNvPr id="0" name=""/>
        <dsp:cNvSpPr/>
      </dsp:nvSpPr>
      <dsp:spPr>
        <a:xfrm>
          <a:off x="3431618" y="2239660"/>
          <a:ext cx="941449" cy="9414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BF086-40BC-4323-AD4B-79BD4E548836}">
      <dsp:nvSpPr>
        <dsp:cNvPr id="0" name=""/>
        <dsp:cNvSpPr/>
      </dsp:nvSpPr>
      <dsp:spPr>
        <a:xfrm>
          <a:off x="3632254" y="2440297"/>
          <a:ext cx="540175" cy="5401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08BF3A-2F32-429F-BCC1-E747BD354A78}">
      <dsp:nvSpPr>
        <dsp:cNvPr id="0" name=""/>
        <dsp:cNvSpPr/>
      </dsp:nvSpPr>
      <dsp:spPr>
        <a:xfrm>
          <a:off x="3130663" y="3474348"/>
          <a:ext cx="1543359" cy="61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Train model</a:t>
          </a:r>
          <a:endParaRPr lang="en-US" sz="1100" kern="1200"/>
        </a:p>
      </dsp:txBody>
      <dsp:txXfrm>
        <a:off x="3130663" y="3474348"/>
        <a:ext cx="1543359" cy="617343"/>
      </dsp:txXfrm>
    </dsp:sp>
    <dsp:sp modelId="{A08DF409-C8C5-414F-ADC8-86252932E4C9}">
      <dsp:nvSpPr>
        <dsp:cNvPr id="0" name=""/>
        <dsp:cNvSpPr/>
      </dsp:nvSpPr>
      <dsp:spPr>
        <a:xfrm>
          <a:off x="5245065" y="2239660"/>
          <a:ext cx="941449" cy="94144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4953BF-DACC-412E-B1B8-CB5884C016D2}">
      <dsp:nvSpPr>
        <dsp:cNvPr id="0" name=""/>
        <dsp:cNvSpPr/>
      </dsp:nvSpPr>
      <dsp:spPr>
        <a:xfrm>
          <a:off x="5445702" y="2440297"/>
          <a:ext cx="540175" cy="5401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69F1AE-0413-4AB6-967F-3920837E83FC}">
      <dsp:nvSpPr>
        <dsp:cNvPr id="0" name=""/>
        <dsp:cNvSpPr/>
      </dsp:nvSpPr>
      <dsp:spPr>
        <a:xfrm>
          <a:off x="4944110" y="3474348"/>
          <a:ext cx="1543359" cy="61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Evaluate and communicate results Deploy working system</a:t>
          </a:r>
          <a:endParaRPr lang="en-US" sz="1100" kern="1200"/>
        </a:p>
      </dsp:txBody>
      <dsp:txXfrm>
        <a:off x="4944110" y="3474348"/>
        <a:ext cx="1543359" cy="617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FD75C-E2D1-4C68-9A56-7F18FC0CF1EE}">
      <dsp:nvSpPr>
        <dsp:cNvPr id="0" name=""/>
        <dsp:cNvSpPr/>
      </dsp:nvSpPr>
      <dsp:spPr>
        <a:xfrm>
          <a:off x="1299066" y="47956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323171-BF0A-4802-9847-CD222D0FC8C1}">
      <dsp:nvSpPr>
        <dsp:cNvPr id="0" name=""/>
        <dsp:cNvSpPr/>
      </dsp:nvSpPr>
      <dsp:spPr>
        <a:xfrm>
          <a:off x="111066" y="28939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Source of dataset :  Kaggle.</a:t>
          </a:r>
          <a:endParaRPr lang="en-US" sz="1800" kern="1200"/>
        </a:p>
      </dsp:txBody>
      <dsp:txXfrm>
        <a:off x="111066" y="2893916"/>
        <a:ext cx="4320000" cy="720000"/>
      </dsp:txXfrm>
    </dsp:sp>
    <dsp:sp modelId="{C350952C-E675-457C-A394-71875612E02F}">
      <dsp:nvSpPr>
        <dsp:cNvPr id="0" name=""/>
        <dsp:cNvSpPr/>
      </dsp:nvSpPr>
      <dsp:spPr>
        <a:xfrm>
          <a:off x="6375066" y="47956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D2E186-5829-4DB9-A2A0-CAF11562A747}">
      <dsp:nvSpPr>
        <dsp:cNvPr id="0" name=""/>
        <dsp:cNvSpPr/>
      </dsp:nvSpPr>
      <dsp:spPr>
        <a:xfrm>
          <a:off x="5187066" y="28939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90000"/>
            </a:lnSpc>
            <a:spcBef>
              <a:spcPct val="0"/>
            </a:spcBef>
            <a:spcAft>
              <a:spcPct val="35000"/>
            </a:spcAft>
            <a:buNone/>
          </a:pPr>
          <a:r>
            <a:rPr lang="en-GB" sz="1800" kern="1200"/>
            <a:t>The data set consists of </a:t>
          </a:r>
          <a:r>
            <a:rPr lang="en-GB" sz="1800" kern="1200">
              <a:latin typeface="Trebuchet MS" panose="020B0603020202020204"/>
            </a:rPr>
            <a:t>550068 records</a:t>
          </a:r>
          <a:r>
            <a:rPr lang="en-GB" sz="1800" kern="1200"/>
            <a:t> of data and we have 12 columns like User ID, Age, purchase, etc. </a:t>
          </a:r>
          <a:endParaRPr lang="en-US" sz="1800" kern="1200"/>
        </a:p>
      </dsp:txBody>
      <dsp:txXfrm>
        <a:off x="5187066" y="2893916"/>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D8F2C-EBEB-4761-A416-7636961B5583}">
      <dsp:nvSpPr>
        <dsp:cNvPr id="0" name=""/>
        <dsp:cNvSpPr/>
      </dsp:nvSpPr>
      <dsp:spPr>
        <a:xfrm>
          <a:off x="920893" y="887962"/>
          <a:ext cx="1249769" cy="1249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4F29AA-C3CE-4526-8C74-4CDD5EB7168F}">
      <dsp:nvSpPr>
        <dsp:cNvPr id="0" name=""/>
        <dsp:cNvSpPr/>
      </dsp:nvSpPr>
      <dsp:spPr>
        <a:xfrm>
          <a:off x="157144" y="2485519"/>
          <a:ext cx="27772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a:t>Skew of purchase : 0.626053978164082</a:t>
          </a:r>
          <a:endParaRPr lang="en-US" sz="1300" kern="1200"/>
        </a:p>
      </dsp:txBody>
      <dsp:txXfrm>
        <a:off x="157144" y="2485519"/>
        <a:ext cx="2777266" cy="720000"/>
      </dsp:txXfrm>
    </dsp:sp>
    <dsp:sp modelId="{75B0D8A9-E0FB-4FEA-B92D-00EE4B4A63F7}">
      <dsp:nvSpPr>
        <dsp:cNvPr id="0" name=""/>
        <dsp:cNvSpPr/>
      </dsp:nvSpPr>
      <dsp:spPr>
        <a:xfrm>
          <a:off x="4184181" y="887962"/>
          <a:ext cx="1249769" cy="1249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AF701F-226E-48BE-A293-32A30ED9983E}">
      <dsp:nvSpPr>
        <dsp:cNvPr id="0" name=""/>
        <dsp:cNvSpPr/>
      </dsp:nvSpPr>
      <dsp:spPr>
        <a:xfrm>
          <a:off x="3420433" y="2485519"/>
          <a:ext cx="27772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a:t>Kurotosis of purchase :-0.33735543297038584</a:t>
          </a:r>
          <a:endParaRPr lang="en-US" sz="1300" kern="1200"/>
        </a:p>
      </dsp:txBody>
      <dsp:txXfrm>
        <a:off x="3420433" y="2485519"/>
        <a:ext cx="2777266" cy="720000"/>
      </dsp:txXfrm>
    </dsp:sp>
    <dsp:sp modelId="{FDE7ABBA-BD52-4B6D-8DAF-94089F1A1B59}">
      <dsp:nvSpPr>
        <dsp:cNvPr id="0" name=""/>
        <dsp:cNvSpPr/>
      </dsp:nvSpPr>
      <dsp:spPr>
        <a:xfrm>
          <a:off x="7447469" y="887962"/>
          <a:ext cx="1249769" cy="1249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551D09-E19A-49DE-991D-7008A8E23C4D}">
      <dsp:nvSpPr>
        <dsp:cNvPr id="0" name=""/>
        <dsp:cNvSpPr/>
      </dsp:nvSpPr>
      <dsp:spPr>
        <a:xfrm>
          <a:off x="6683721" y="2485519"/>
          <a:ext cx="27772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a:t>The purchase is right skewed and we can observe multiple peaks in the distribution we can do a log transformation for the purchase.</a:t>
          </a:r>
          <a:endParaRPr lang="en-US" sz="1300" kern="1200"/>
        </a:p>
      </dsp:txBody>
      <dsp:txXfrm>
        <a:off x="6683721" y="2485519"/>
        <a:ext cx="277726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E8699-8094-42B0-97C3-A1A88C0569B9}">
      <dsp:nvSpPr>
        <dsp:cNvPr id="0" name=""/>
        <dsp:cNvSpPr/>
      </dsp:nvSpPr>
      <dsp:spPr>
        <a:xfrm>
          <a:off x="0" y="0"/>
          <a:ext cx="8175413" cy="18420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How much data we need?</a:t>
          </a:r>
          <a:endParaRPr lang="en-US" sz="2400" kern="1200"/>
        </a:p>
      </dsp:txBody>
      <dsp:txXfrm>
        <a:off x="53952" y="53952"/>
        <a:ext cx="6271493" cy="1734162"/>
      </dsp:txXfrm>
    </dsp:sp>
    <dsp:sp modelId="{F666E937-0303-4C53-89C0-78235936536C}">
      <dsp:nvSpPr>
        <dsp:cNvPr id="0" name=""/>
        <dsp:cNvSpPr/>
      </dsp:nvSpPr>
      <dsp:spPr>
        <a:xfrm>
          <a:off x="1442719" y="2251415"/>
          <a:ext cx="8175413" cy="184206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Data cleaning involves identifying and correcting errors and inconsistencies in the data, such as missing values, duplicates, and incorrect data types.</a:t>
          </a:r>
          <a:endParaRPr lang="en-US" sz="2400" kern="1200"/>
        </a:p>
      </dsp:txBody>
      <dsp:txXfrm>
        <a:off x="1496671" y="2305367"/>
        <a:ext cx="5427445" cy="1734162"/>
      </dsp:txXfrm>
    </dsp:sp>
    <dsp:sp modelId="{FCD99EE2-F487-47FE-B58A-686296425265}">
      <dsp:nvSpPr>
        <dsp:cNvPr id="0" name=""/>
        <dsp:cNvSpPr/>
      </dsp:nvSpPr>
      <dsp:spPr>
        <a:xfrm>
          <a:off x="6978069" y="1448069"/>
          <a:ext cx="1197343" cy="1197343"/>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247471" y="1448069"/>
        <a:ext cx="658539" cy="90100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A3A789-52FF-468B-A1B7-742EF06185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D979261-5FD1-4ABC-89A7-BB368216D1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3F499F-75F8-47A8-BC1D-7AA628C0423C}" type="datetime1">
              <a:rPr lang="en-GB" smtClean="0"/>
              <a:t>01/05/2023</a:t>
            </a:fld>
            <a:endParaRPr lang="en-GB"/>
          </a:p>
        </p:txBody>
      </p:sp>
      <p:sp>
        <p:nvSpPr>
          <p:cNvPr id="4" name="Footer Placeholder 3">
            <a:extLst>
              <a:ext uri="{FF2B5EF4-FFF2-40B4-BE49-F238E27FC236}">
                <a16:creationId xmlns:a16="http://schemas.microsoft.com/office/drawing/2014/main" id="{81579BF2-D7F6-4B93-AD19-76113B31FE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8D9ED00-583E-4068-8EDE-CAD5FEC3D4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CA9FCE-AF3D-4FF3-B0E8-C60E2E8EE850}" type="slidenum">
              <a:rPr lang="en-GB" smtClean="0"/>
              <a:t>‹#›</a:t>
            </a:fld>
            <a:endParaRPr lang="en-GB"/>
          </a:p>
        </p:txBody>
      </p:sp>
    </p:spTree>
    <p:extLst>
      <p:ext uri="{BB962C8B-B14F-4D97-AF65-F5344CB8AC3E}">
        <p14:creationId xmlns:p14="http://schemas.microsoft.com/office/powerpoint/2010/main" val="22062187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6001D-AEBF-4924-9F8B-40176E47B10C}" type="datetime1">
              <a:rPr lang="en-GB" smtClean="0"/>
              <a:pPr/>
              <a:t>01/05/2023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7D705-800D-4B96-A4F9-35183A65CA29}" type="slidenum">
              <a:rPr lang="en-GB" noProof="0" smtClean="0"/>
              <a:t>‹#›</a:t>
            </a:fld>
            <a:endParaRPr lang="en-GB" noProof="0"/>
          </a:p>
        </p:txBody>
      </p:sp>
    </p:spTree>
    <p:extLst>
      <p:ext uri="{BB962C8B-B14F-4D97-AF65-F5344CB8AC3E}">
        <p14:creationId xmlns:p14="http://schemas.microsoft.com/office/powerpoint/2010/main" val="12389467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BE7D705-800D-4B96-A4F9-35183A65CA29}" type="slidenum">
              <a:rPr lang="en-GB" smtClean="0"/>
              <a:t>1</a:t>
            </a:fld>
            <a:endParaRPr lang="en-GB"/>
          </a:p>
        </p:txBody>
      </p:sp>
    </p:spTree>
    <p:extLst>
      <p:ext uri="{BB962C8B-B14F-4D97-AF65-F5344CB8AC3E}">
        <p14:creationId xmlns:p14="http://schemas.microsoft.com/office/powerpoint/2010/main" val="383318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interesting though unmarried people spend more on purchasing, the average purchase amount of married and unmarried people are the same.</a:t>
            </a:r>
          </a:p>
          <a:p>
            <a:endParaRPr lang="en-US">
              <a:cs typeface="Calibri"/>
            </a:endParaRPr>
          </a:p>
        </p:txBody>
      </p:sp>
      <p:sp>
        <p:nvSpPr>
          <p:cNvPr id="4" name="Slide Number Placeholder 3"/>
          <p:cNvSpPr>
            <a:spLocks noGrp="1"/>
          </p:cNvSpPr>
          <p:nvPr>
            <p:ph type="sldNum" sz="quarter" idx="5"/>
          </p:nvPr>
        </p:nvSpPr>
        <p:spPr/>
        <p:txBody>
          <a:bodyPr/>
          <a:lstStyle/>
          <a:p>
            <a:fld id="{BBE7D705-800D-4B96-A4F9-35183A65CA29}" type="slidenum">
              <a:rPr lang="en-GB" noProof="0" smtClean="0"/>
              <a:t>12</a:t>
            </a:fld>
            <a:endParaRPr lang="en-GB" noProof="0"/>
          </a:p>
        </p:txBody>
      </p:sp>
    </p:spTree>
    <p:extLst>
      <p:ext uri="{BB962C8B-B14F-4D97-AF65-F5344CB8AC3E}">
        <p14:creationId xmlns:p14="http://schemas.microsoft.com/office/powerpoint/2010/main" val="414186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interesting though unmarried people spend more on purchasing, the average purchase amount of married and unmarried people are the same.</a:t>
            </a:r>
          </a:p>
          <a:p>
            <a:endParaRPr lang="en-US">
              <a:cs typeface="Calibri"/>
            </a:endParaRPr>
          </a:p>
        </p:txBody>
      </p:sp>
      <p:sp>
        <p:nvSpPr>
          <p:cNvPr id="4" name="Slide Number Placeholder 3"/>
          <p:cNvSpPr>
            <a:spLocks noGrp="1"/>
          </p:cNvSpPr>
          <p:nvPr>
            <p:ph type="sldNum" sz="quarter" idx="5"/>
          </p:nvPr>
        </p:nvSpPr>
        <p:spPr/>
        <p:txBody>
          <a:bodyPr/>
          <a:lstStyle/>
          <a:p>
            <a:fld id="{BBE7D705-800D-4B96-A4F9-35183A65CA29}" type="slidenum">
              <a:rPr lang="en-GB" noProof="0" smtClean="0"/>
              <a:t>13</a:t>
            </a:fld>
            <a:endParaRPr lang="en-GB" noProof="0"/>
          </a:p>
        </p:txBody>
      </p:sp>
    </p:spTree>
    <p:extLst>
      <p:ext uri="{BB962C8B-B14F-4D97-AF65-F5344CB8AC3E}">
        <p14:creationId xmlns:p14="http://schemas.microsoft.com/office/powerpoint/2010/main" val="3599644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Although there are some occupations which have higher representations, it seems that the amount each user spends on average is more or less the same for all occupations. Of course, in the end, occupations with the highest representations will have the highest amounts of purchases.</a:t>
            </a:r>
          </a:p>
        </p:txBody>
      </p:sp>
      <p:sp>
        <p:nvSpPr>
          <p:cNvPr id="4" name="Slide Number Placeholder 3"/>
          <p:cNvSpPr>
            <a:spLocks noGrp="1"/>
          </p:cNvSpPr>
          <p:nvPr>
            <p:ph type="sldNum" sz="quarter" idx="5"/>
          </p:nvPr>
        </p:nvSpPr>
        <p:spPr/>
        <p:txBody>
          <a:bodyPr/>
          <a:lstStyle/>
          <a:p>
            <a:fld id="{BBE7D705-800D-4B96-A4F9-35183A65CA29}" type="slidenum">
              <a:rPr lang="en-GB" noProof="0" smtClean="0"/>
              <a:t>14</a:t>
            </a:fld>
            <a:endParaRPr lang="en-GB" noProof="0"/>
          </a:p>
        </p:txBody>
      </p:sp>
    </p:spTree>
    <p:extLst>
      <p:ext uri="{BB962C8B-B14F-4D97-AF65-F5344CB8AC3E}">
        <p14:creationId xmlns:p14="http://schemas.microsoft.com/office/powerpoint/2010/main" val="87491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Although there are some occupations which have higher representations, it seems that the amount each user spends on average is more or less the same for all occupations. Of course, in the end, occupations with the highest representations will have the highest amounts of purchases.</a:t>
            </a:r>
          </a:p>
        </p:txBody>
      </p:sp>
      <p:sp>
        <p:nvSpPr>
          <p:cNvPr id="4" name="Slide Number Placeholder 3"/>
          <p:cNvSpPr>
            <a:spLocks noGrp="1"/>
          </p:cNvSpPr>
          <p:nvPr>
            <p:ph type="sldNum" sz="quarter" idx="5"/>
          </p:nvPr>
        </p:nvSpPr>
        <p:spPr/>
        <p:txBody>
          <a:bodyPr/>
          <a:lstStyle/>
          <a:p>
            <a:fld id="{BBE7D705-800D-4B96-A4F9-35183A65CA29}" type="slidenum">
              <a:rPr lang="en-GB" noProof="0" smtClean="0"/>
              <a:t>15</a:t>
            </a:fld>
            <a:endParaRPr lang="en-GB" noProof="0"/>
          </a:p>
        </p:txBody>
      </p:sp>
    </p:spTree>
    <p:extLst>
      <p:ext uri="{BB962C8B-B14F-4D97-AF65-F5344CB8AC3E}">
        <p14:creationId xmlns:p14="http://schemas.microsoft.com/office/powerpoint/2010/main" val="838092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observed that city category B has made the most number of purchases. However, the city whose buyers spend the most is city type ‘C’.</a:t>
            </a:r>
          </a:p>
        </p:txBody>
      </p:sp>
      <p:sp>
        <p:nvSpPr>
          <p:cNvPr id="4" name="Slide Number Placeholder 3"/>
          <p:cNvSpPr>
            <a:spLocks noGrp="1"/>
          </p:cNvSpPr>
          <p:nvPr>
            <p:ph type="sldNum" sz="quarter" idx="5"/>
          </p:nvPr>
        </p:nvSpPr>
        <p:spPr/>
        <p:txBody>
          <a:bodyPr/>
          <a:lstStyle/>
          <a:p>
            <a:fld id="{BBE7D705-800D-4B96-A4F9-35183A65CA29}" type="slidenum">
              <a:rPr lang="en-GB" noProof="0" smtClean="0"/>
              <a:t>16</a:t>
            </a:fld>
            <a:endParaRPr lang="en-GB" noProof="0"/>
          </a:p>
        </p:txBody>
      </p:sp>
    </p:spTree>
    <p:extLst>
      <p:ext uri="{BB962C8B-B14F-4D97-AF65-F5344CB8AC3E}">
        <p14:creationId xmlns:p14="http://schemas.microsoft.com/office/powerpoint/2010/main" val="288729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looks like the longest someone is living in that city the less prone they are to buy new things. Hence, if someone is new in town and needs a great number of new things for their house that they’ll take advantage of the low prices in Black Friday to purchase all the things needed. </a:t>
            </a:r>
            <a:br>
              <a:rPr lang="en-US">
                <a:cs typeface="+mn-lt"/>
              </a:rPr>
            </a:br>
            <a:r>
              <a:rPr lang="en-US"/>
              <a:t>We see the same pattern seen before which show that on average people tend to spend the same amount on purchases </a:t>
            </a:r>
            <a:r>
              <a:rPr lang="en-US" err="1"/>
              <a:t>regardeless</a:t>
            </a:r>
            <a:r>
              <a:rPr lang="en-US"/>
              <a:t> of their group. People who are new in city are responsible for the higher number of purchase, however looking at it individually they tend to spend the same amount independently of how many years the have lived in their current city.</a:t>
            </a:r>
            <a:endParaRPr lang="en-US">
              <a:cs typeface="Calibri"/>
            </a:endParaRPr>
          </a:p>
        </p:txBody>
      </p:sp>
      <p:sp>
        <p:nvSpPr>
          <p:cNvPr id="4" name="Slide Number Placeholder 3"/>
          <p:cNvSpPr>
            <a:spLocks noGrp="1"/>
          </p:cNvSpPr>
          <p:nvPr>
            <p:ph type="sldNum" sz="quarter" idx="5"/>
          </p:nvPr>
        </p:nvSpPr>
        <p:spPr/>
        <p:txBody>
          <a:bodyPr/>
          <a:lstStyle/>
          <a:p>
            <a:fld id="{BBE7D705-800D-4B96-A4F9-35183A65CA29}" type="slidenum">
              <a:rPr lang="en-GB" noProof="0" smtClean="0"/>
              <a:t>17</a:t>
            </a:fld>
            <a:endParaRPr lang="en-GB" noProof="0"/>
          </a:p>
        </p:txBody>
      </p:sp>
    </p:spTree>
    <p:extLst>
      <p:ext uri="{BB962C8B-B14F-4D97-AF65-F5344CB8AC3E}">
        <p14:creationId xmlns:p14="http://schemas.microsoft.com/office/powerpoint/2010/main" val="1826411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data is always better to have as long as it does not effect the quality of the data.</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BBE7D705-800D-4B96-A4F9-35183A65CA29}" type="slidenum">
              <a:rPr lang="en-GB" noProof="0" smtClean="0"/>
              <a:t>20</a:t>
            </a:fld>
            <a:endParaRPr lang="en-GB" noProof="0"/>
          </a:p>
        </p:txBody>
      </p:sp>
    </p:spTree>
    <p:extLst>
      <p:ext uri="{BB962C8B-B14F-4D97-AF65-F5344CB8AC3E}">
        <p14:creationId xmlns:p14="http://schemas.microsoft.com/office/powerpoint/2010/main" val="4200891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176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12045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655387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4131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16684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789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86690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694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21809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93089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2732304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328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48081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10452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67696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7662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20406656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descr="Codes on papers">
            <a:extLst>
              <a:ext uri="{FF2B5EF4-FFF2-40B4-BE49-F238E27FC236}">
                <a16:creationId xmlns:a16="http://schemas.microsoft.com/office/drawing/2014/main" id="{0E649561-3B28-D53C-70D3-1068702E7737}"/>
              </a:ext>
            </a:extLst>
          </p:cNvPr>
          <p:cNvPicPr>
            <a:picLocks noChangeAspect="1"/>
          </p:cNvPicPr>
          <p:nvPr/>
        </p:nvPicPr>
        <p:blipFill rotWithShape="1">
          <a:blip r:embed="rId3"/>
          <a:srcRect l="21981" r="30358" b="9098"/>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p:cNvSpPr>
            <a:spLocks noGrp="1"/>
          </p:cNvSpPr>
          <p:nvPr>
            <p:ph type="ctrTitle"/>
          </p:nvPr>
        </p:nvSpPr>
        <p:spPr>
          <a:xfrm>
            <a:off x="4668414" y="1700029"/>
            <a:ext cx="4607109" cy="2350804"/>
          </a:xfrm>
        </p:spPr>
        <p:txBody>
          <a:bodyPr vert="horz" lIns="91440" tIns="45720" rIns="91440" bIns="45720" rtlCol="0">
            <a:normAutofit fontScale="90000"/>
          </a:bodyPr>
          <a:lstStyle/>
          <a:p>
            <a:r>
              <a:rPr lang="en-US"/>
              <a:t>Black Friday Retail Sale Prediction</a:t>
            </a:r>
          </a:p>
        </p:txBody>
      </p:sp>
      <p:sp>
        <p:nvSpPr>
          <p:cNvPr id="3" name="Subtitle 2"/>
          <p:cNvSpPr>
            <a:spLocks noGrp="1"/>
          </p:cNvSpPr>
          <p:nvPr>
            <p:ph type="subTitle" idx="1"/>
          </p:nvPr>
        </p:nvSpPr>
        <p:spPr>
          <a:xfrm>
            <a:off x="4668413" y="4179021"/>
            <a:ext cx="4797870" cy="1239328"/>
          </a:xfrm>
        </p:spPr>
        <p:txBody>
          <a:bodyPr vert="horz" lIns="91440" tIns="45720" rIns="91440" bIns="45720" rtlCol="0" anchor="t">
            <a:noAutofit/>
          </a:bodyPr>
          <a:lstStyle/>
          <a:p>
            <a:pPr>
              <a:lnSpc>
                <a:spcPct val="90000"/>
              </a:lnSpc>
              <a:buFont typeface="Wingdings 3" charset="2"/>
              <a:buChar char=""/>
            </a:pPr>
            <a:r>
              <a:rPr lang="en-US" sz="1600"/>
              <a:t>Group Members:</a:t>
            </a:r>
          </a:p>
          <a:p>
            <a:pPr>
              <a:lnSpc>
                <a:spcPct val="90000"/>
              </a:lnSpc>
              <a:buFont typeface="Wingdings 3" charset="2"/>
              <a:buChar char=""/>
            </a:pPr>
            <a:r>
              <a:rPr lang="en-US" sz="1600"/>
              <a:t>Jesee </a:t>
            </a:r>
            <a:r>
              <a:rPr lang="en-US" sz="1600" err="1"/>
              <a:t>Avanakshi</a:t>
            </a:r>
            <a:endParaRPr lang="en-US" sz="1600"/>
          </a:p>
          <a:p>
            <a:pPr>
              <a:lnSpc>
                <a:spcPct val="90000"/>
              </a:lnSpc>
              <a:buFont typeface="Wingdings 3" charset="2"/>
              <a:buChar char=""/>
            </a:pPr>
            <a:r>
              <a:rPr lang="en-US" sz="1600"/>
              <a:t>Srikar </a:t>
            </a:r>
            <a:r>
              <a:rPr lang="en-US" sz="1600" err="1"/>
              <a:t>Badugu</a:t>
            </a:r>
            <a:endParaRPr lang="en-US" sz="1600"/>
          </a:p>
          <a:p>
            <a:pPr>
              <a:lnSpc>
                <a:spcPct val="90000"/>
              </a:lnSpc>
              <a:buFont typeface="Wingdings 3" charset="2"/>
              <a:buChar char=""/>
            </a:pPr>
            <a:r>
              <a:rPr lang="en-US" sz="1600"/>
              <a:t>Prashansa Evangeline</a:t>
            </a:r>
          </a:p>
          <a:p>
            <a:pPr>
              <a:lnSpc>
                <a:spcPct val="90000"/>
              </a:lnSpc>
              <a:buFont typeface="Wingdings 3" charset="2"/>
              <a:buChar char=""/>
            </a:pPr>
            <a:r>
              <a:rPr lang="en-US" sz="1600" err="1"/>
              <a:t>Paavamani</a:t>
            </a:r>
            <a:r>
              <a:rPr lang="en-US" sz="1600"/>
              <a:t> </a:t>
            </a:r>
            <a:r>
              <a:rPr lang="en-US" sz="1600" err="1"/>
              <a:t>Manchala</a:t>
            </a:r>
            <a:endParaRPr lang="en-US" sz="1600"/>
          </a:p>
        </p:txBody>
      </p:sp>
    </p:spTree>
    <p:extLst>
      <p:ext uri="{BB962C8B-B14F-4D97-AF65-F5344CB8AC3E}">
        <p14:creationId xmlns:p14="http://schemas.microsoft.com/office/powerpoint/2010/main" val="362262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76F6-1A23-F1D8-D40B-55CCE0EF0A86}"/>
              </a:ext>
            </a:extLst>
          </p:cNvPr>
          <p:cNvSpPr>
            <a:spLocks noGrp="1"/>
          </p:cNvSpPr>
          <p:nvPr>
            <p:ph type="title"/>
          </p:nvPr>
        </p:nvSpPr>
        <p:spPr/>
        <p:txBody>
          <a:bodyPr/>
          <a:lstStyle/>
          <a:p>
            <a:r>
              <a:rPr lang="en-GB">
                <a:ea typeface="+mj-lt"/>
                <a:cs typeface="+mj-lt"/>
              </a:rPr>
              <a:t>EDA Target Variable Purchase</a:t>
            </a:r>
            <a:endParaRPr lang="en-US"/>
          </a:p>
        </p:txBody>
      </p:sp>
      <p:sp>
        <p:nvSpPr>
          <p:cNvPr id="5" name="TextBox 4">
            <a:extLst>
              <a:ext uri="{FF2B5EF4-FFF2-40B4-BE49-F238E27FC236}">
                <a16:creationId xmlns:a16="http://schemas.microsoft.com/office/drawing/2014/main" id="{A7835B16-BD5B-E86F-1780-2C7F4C17E1B3}"/>
              </a:ext>
            </a:extLst>
          </p:cNvPr>
          <p:cNvSpPr txBox="1"/>
          <p:nvPr/>
        </p:nvSpPr>
        <p:spPr>
          <a:xfrm>
            <a:off x="4264239" y="5719057"/>
            <a:ext cx="24897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t>Dist</a:t>
            </a:r>
            <a:r>
              <a:rPr lang="en-GB"/>
              <a:t> plot</a:t>
            </a:r>
          </a:p>
        </p:txBody>
      </p:sp>
      <p:pic>
        <p:nvPicPr>
          <p:cNvPr id="9" name="Picture 9">
            <a:extLst>
              <a:ext uri="{FF2B5EF4-FFF2-40B4-BE49-F238E27FC236}">
                <a16:creationId xmlns:a16="http://schemas.microsoft.com/office/drawing/2014/main" id="{B5F28A06-7998-26D8-88A4-99F55A054CB1}"/>
              </a:ext>
            </a:extLst>
          </p:cNvPr>
          <p:cNvPicPr>
            <a:picLocks noChangeAspect="1"/>
          </p:cNvPicPr>
          <p:nvPr/>
        </p:nvPicPr>
        <p:blipFill rotWithShape="1">
          <a:blip r:embed="rId2"/>
          <a:srcRect l="26874" t="32119" r="26142" b="14901"/>
          <a:stretch/>
        </p:blipFill>
        <p:spPr>
          <a:xfrm>
            <a:off x="928779" y="1622846"/>
            <a:ext cx="7618661" cy="4019950"/>
          </a:xfrm>
          <a:prstGeom prst="rect">
            <a:avLst/>
          </a:prstGeom>
        </p:spPr>
      </p:pic>
    </p:spTree>
    <p:extLst>
      <p:ext uri="{BB962C8B-B14F-4D97-AF65-F5344CB8AC3E}">
        <p14:creationId xmlns:p14="http://schemas.microsoft.com/office/powerpoint/2010/main" val="3717471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id="{4CAC4C1B-FC22-EA1E-02CE-C963BF22FB0D}"/>
              </a:ext>
            </a:extLst>
          </p:cNvPr>
          <p:cNvGraphicFramePr>
            <a:graphicFrameLocks noGrp="1"/>
          </p:cNvGraphicFramePr>
          <p:nvPr>
            <p:ph idx="1"/>
            <p:extLst>
              <p:ext uri="{D42A27DB-BD31-4B8C-83A1-F6EECF244321}">
                <p14:modId xmlns:p14="http://schemas.microsoft.com/office/powerpoint/2010/main" val="402935402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9443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5" name="Group 14">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16" name="Straight Connector 15">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6" name="Rectangle 25">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chart, application, pie chart&#10;&#10;Description automatically generated">
            <a:extLst>
              <a:ext uri="{FF2B5EF4-FFF2-40B4-BE49-F238E27FC236}">
                <a16:creationId xmlns:a16="http://schemas.microsoft.com/office/drawing/2014/main" id="{2947BE50-7B57-CBFC-38C1-6DAC43147B8E}"/>
              </a:ext>
            </a:extLst>
          </p:cNvPr>
          <p:cNvPicPr>
            <a:picLocks noChangeAspect="1"/>
          </p:cNvPicPr>
          <p:nvPr/>
        </p:nvPicPr>
        <p:blipFill rotWithShape="1">
          <a:blip r:embed="rId3"/>
          <a:srcRect l="28378" t="34389" r="42905" b="19457"/>
          <a:stretch/>
        </p:blipFill>
        <p:spPr>
          <a:xfrm>
            <a:off x="206345" y="294579"/>
            <a:ext cx="5880808" cy="4128418"/>
          </a:xfrm>
          <a:prstGeom prst="rect">
            <a:avLst/>
          </a:prstGeom>
        </p:spPr>
      </p:pic>
      <p:pic>
        <p:nvPicPr>
          <p:cNvPr id="6" name="Picture 6" descr="Chart, bar chart&#10;&#10;Description automatically generated">
            <a:extLst>
              <a:ext uri="{FF2B5EF4-FFF2-40B4-BE49-F238E27FC236}">
                <a16:creationId xmlns:a16="http://schemas.microsoft.com/office/drawing/2014/main" id="{A40C777E-0844-C8D1-C685-74DA3DA7E671}"/>
              </a:ext>
            </a:extLst>
          </p:cNvPr>
          <p:cNvPicPr>
            <a:picLocks noChangeAspect="1"/>
          </p:cNvPicPr>
          <p:nvPr/>
        </p:nvPicPr>
        <p:blipFill rotWithShape="1">
          <a:blip r:embed="rId4"/>
          <a:srcRect l="25000" t="33611" r="31214" b="16111"/>
          <a:stretch/>
        </p:blipFill>
        <p:spPr>
          <a:xfrm>
            <a:off x="6092288" y="293853"/>
            <a:ext cx="5891401" cy="4133006"/>
          </a:xfrm>
          <a:prstGeom prst="rect">
            <a:avLst/>
          </a:prstGeom>
        </p:spPr>
      </p:pic>
      <p:sp>
        <p:nvSpPr>
          <p:cNvPr id="10" name="Content Placeholder 9">
            <a:extLst>
              <a:ext uri="{FF2B5EF4-FFF2-40B4-BE49-F238E27FC236}">
                <a16:creationId xmlns:a16="http://schemas.microsoft.com/office/drawing/2014/main" id="{46A709B0-F24A-A519-9CCC-39F705A743B5}"/>
              </a:ext>
            </a:extLst>
          </p:cNvPr>
          <p:cNvSpPr>
            <a:spLocks noGrp="1"/>
          </p:cNvSpPr>
          <p:nvPr>
            <p:ph idx="1"/>
          </p:nvPr>
        </p:nvSpPr>
        <p:spPr>
          <a:xfrm>
            <a:off x="5117794" y="4995664"/>
            <a:ext cx="4531807" cy="1563899"/>
          </a:xfrm>
        </p:spPr>
        <p:txBody>
          <a:bodyPr anchor="ctr">
            <a:normAutofit/>
          </a:bodyPr>
          <a:lstStyle/>
          <a:p>
            <a:pPr>
              <a:spcBef>
                <a:spcPts val="0"/>
              </a:spcBef>
            </a:pPr>
            <a:r>
              <a:rPr lang="en-US">
                <a:solidFill>
                  <a:schemeClr val="bg1"/>
                </a:solidFill>
                <a:ea typeface="+mn-lt"/>
                <a:cs typeface="+mn-lt"/>
              </a:rPr>
              <a:t>This is interesting though unmarried people spend more on purchasing, the average purchase amount of married and unmarried people are the same.</a:t>
            </a:r>
          </a:p>
          <a:p>
            <a:pPr>
              <a:spcBef>
                <a:spcPts val="0"/>
              </a:spcBef>
            </a:pPr>
            <a:endParaRPr lang="en-US">
              <a:solidFill>
                <a:schemeClr val="bg1"/>
              </a:solidFill>
              <a:ea typeface="+mn-lt"/>
              <a:cs typeface="+mn-lt"/>
            </a:endParaRPr>
          </a:p>
          <a:p>
            <a:endParaRPr lang="en-US">
              <a:solidFill>
                <a:schemeClr val="bg1"/>
              </a:solidFill>
            </a:endParaRPr>
          </a:p>
        </p:txBody>
      </p:sp>
      <p:sp>
        <p:nvSpPr>
          <p:cNvPr id="2" name="Title 1">
            <a:extLst>
              <a:ext uri="{FF2B5EF4-FFF2-40B4-BE49-F238E27FC236}">
                <a16:creationId xmlns:a16="http://schemas.microsoft.com/office/drawing/2014/main" id="{1100D880-ECAC-8CA1-7BB7-AFBA6DBFD2C1}"/>
              </a:ext>
            </a:extLst>
          </p:cNvPr>
          <p:cNvSpPr>
            <a:spLocks noGrp="1"/>
          </p:cNvSpPr>
          <p:nvPr>
            <p:ph type="title"/>
          </p:nvPr>
        </p:nvSpPr>
        <p:spPr>
          <a:xfrm>
            <a:off x="677334" y="4811501"/>
            <a:ext cx="4441743" cy="1563899"/>
          </a:xfrm>
        </p:spPr>
        <p:txBody>
          <a:bodyPr anchor="ctr">
            <a:normAutofit/>
          </a:bodyPr>
          <a:lstStyle/>
          <a:p>
            <a:r>
              <a:rPr lang="en-GB"/>
              <a:t>Plots</a:t>
            </a:r>
          </a:p>
        </p:txBody>
      </p:sp>
    </p:spTree>
    <p:extLst>
      <p:ext uri="{BB962C8B-B14F-4D97-AF65-F5344CB8AC3E}">
        <p14:creationId xmlns:p14="http://schemas.microsoft.com/office/powerpoint/2010/main" val="264938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5" name="Group 14">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16" name="Straight Connector 15">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6" name="Rectangle 25">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46A709B0-F24A-A519-9CCC-39F705A743B5}"/>
              </a:ext>
            </a:extLst>
          </p:cNvPr>
          <p:cNvSpPr>
            <a:spLocks noGrp="1"/>
          </p:cNvSpPr>
          <p:nvPr>
            <p:ph idx="1"/>
          </p:nvPr>
        </p:nvSpPr>
        <p:spPr>
          <a:xfrm>
            <a:off x="5117794" y="4880644"/>
            <a:ext cx="4531807" cy="773145"/>
          </a:xfrm>
        </p:spPr>
        <p:txBody>
          <a:bodyPr anchor="ctr">
            <a:normAutofit/>
          </a:bodyPr>
          <a:lstStyle/>
          <a:p>
            <a:pPr>
              <a:spcBef>
                <a:spcPts val="0"/>
              </a:spcBef>
            </a:pPr>
            <a:r>
              <a:rPr lang="en-US">
                <a:solidFill>
                  <a:schemeClr val="bg1"/>
                </a:solidFill>
              </a:rPr>
              <a:t>The above plot gives the distribution between male and female customers</a:t>
            </a:r>
          </a:p>
        </p:txBody>
      </p:sp>
      <p:sp>
        <p:nvSpPr>
          <p:cNvPr id="2" name="Title 1">
            <a:extLst>
              <a:ext uri="{FF2B5EF4-FFF2-40B4-BE49-F238E27FC236}">
                <a16:creationId xmlns:a16="http://schemas.microsoft.com/office/drawing/2014/main" id="{1100D880-ECAC-8CA1-7BB7-AFBA6DBFD2C1}"/>
              </a:ext>
            </a:extLst>
          </p:cNvPr>
          <p:cNvSpPr>
            <a:spLocks noGrp="1"/>
          </p:cNvSpPr>
          <p:nvPr>
            <p:ph type="title"/>
          </p:nvPr>
        </p:nvSpPr>
        <p:spPr>
          <a:xfrm>
            <a:off x="677334" y="4811501"/>
            <a:ext cx="4441743" cy="1563899"/>
          </a:xfrm>
        </p:spPr>
        <p:txBody>
          <a:bodyPr anchor="ctr">
            <a:normAutofit/>
          </a:bodyPr>
          <a:lstStyle/>
          <a:p>
            <a:r>
              <a:rPr lang="en-GB"/>
              <a:t>Plots</a:t>
            </a:r>
          </a:p>
        </p:txBody>
      </p:sp>
      <p:pic>
        <p:nvPicPr>
          <p:cNvPr id="3" name="Picture 6" descr="Graphical user interface, chart, application, table, Excel&#10;&#10;Description automatically generated">
            <a:extLst>
              <a:ext uri="{FF2B5EF4-FFF2-40B4-BE49-F238E27FC236}">
                <a16:creationId xmlns:a16="http://schemas.microsoft.com/office/drawing/2014/main" id="{6D17E738-4555-85F2-EC0A-8D5FE63751B7}"/>
              </a:ext>
            </a:extLst>
          </p:cNvPr>
          <p:cNvPicPr>
            <a:picLocks noChangeAspect="1"/>
          </p:cNvPicPr>
          <p:nvPr/>
        </p:nvPicPr>
        <p:blipFill rotWithShape="1">
          <a:blip r:embed="rId3"/>
          <a:srcRect l="23827" t="33788" r="37184" b="21160"/>
          <a:stretch/>
        </p:blipFill>
        <p:spPr>
          <a:xfrm>
            <a:off x="2984740" y="285752"/>
            <a:ext cx="7086918" cy="3992052"/>
          </a:xfrm>
          <a:prstGeom prst="rect">
            <a:avLst/>
          </a:prstGeom>
        </p:spPr>
      </p:pic>
    </p:spTree>
    <p:extLst>
      <p:ext uri="{BB962C8B-B14F-4D97-AF65-F5344CB8AC3E}">
        <p14:creationId xmlns:p14="http://schemas.microsoft.com/office/powerpoint/2010/main" val="3567625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Isosceles Triangle 4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a:extLst>
              <a:ext uri="{FF2B5EF4-FFF2-40B4-BE49-F238E27FC236}">
                <a16:creationId xmlns:a16="http://schemas.microsoft.com/office/drawing/2014/main" id="{FFAAC047-A3B5-F926-32D6-44BDC3405CAB}"/>
              </a:ext>
            </a:extLst>
          </p:cNvPr>
          <p:cNvSpPr>
            <a:spLocks noGrp="1"/>
          </p:cNvSpPr>
          <p:nvPr>
            <p:ph type="title"/>
          </p:nvPr>
        </p:nvSpPr>
        <p:spPr>
          <a:xfrm>
            <a:off x="673754" y="643467"/>
            <a:ext cx="4203045" cy="1375608"/>
          </a:xfrm>
        </p:spPr>
        <p:txBody>
          <a:bodyPr anchor="ctr">
            <a:normAutofit/>
          </a:bodyPr>
          <a:lstStyle/>
          <a:p>
            <a:r>
              <a:rPr lang="en-GB">
                <a:solidFill>
                  <a:schemeClr val="bg1"/>
                </a:solidFill>
              </a:rPr>
              <a:t>Occupation</a:t>
            </a:r>
          </a:p>
        </p:txBody>
      </p:sp>
      <p:sp>
        <p:nvSpPr>
          <p:cNvPr id="41" name="Content Placeholder 40">
            <a:extLst>
              <a:ext uri="{FF2B5EF4-FFF2-40B4-BE49-F238E27FC236}">
                <a16:creationId xmlns:a16="http://schemas.microsoft.com/office/drawing/2014/main" id="{EF8A6A4F-6CAD-7EF4-1063-9FBA4314467B}"/>
              </a:ext>
            </a:extLst>
          </p:cNvPr>
          <p:cNvSpPr>
            <a:spLocks noGrp="1"/>
          </p:cNvSpPr>
          <p:nvPr>
            <p:ph idx="1"/>
          </p:nvPr>
        </p:nvSpPr>
        <p:spPr>
          <a:xfrm>
            <a:off x="673754" y="2160590"/>
            <a:ext cx="3973943" cy="3440110"/>
          </a:xfrm>
        </p:spPr>
        <p:txBody>
          <a:bodyPr vert="horz" lIns="91440" tIns="45720" rIns="91440" bIns="45720" rtlCol="0">
            <a:normAutofit/>
          </a:bodyPr>
          <a:lstStyle/>
          <a:p>
            <a:r>
              <a:rPr lang="en-US">
                <a:solidFill>
                  <a:schemeClr val="bg1"/>
                </a:solidFill>
                <a:ea typeface="+mn-lt"/>
                <a:cs typeface="+mn-lt"/>
              </a:rPr>
              <a:t>Although there are some occupations which have higher representations, it seems that the amount each user spends on average is more or less the same for all occupations.</a:t>
            </a:r>
            <a:endParaRPr lang="en-US">
              <a:solidFill>
                <a:schemeClr val="bg1"/>
              </a:solidFill>
            </a:endParaRPr>
          </a:p>
        </p:txBody>
      </p:sp>
      <p:pic>
        <p:nvPicPr>
          <p:cNvPr id="4" name="Picture 4" descr="Chart, bar chart&#10;&#10;Description automatically generated">
            <a:extLst>
              <a:ext uri="{FF2B5EF4-FFF2-40B4-BE49-F238E27FC236}">
                <a16:creationId xmlns:a16="http://schemas.microsoft.com/office/drawing/2014/main" id="{27EDA05F-3D3B-253F-0CEA-5146E96A0ABE}"/>
              </a:ext>
            </a:extLst>
          </p:cNvPr>
          <p:cNvPicPr>
            <a:picLocks noChangeAspect="1"/>
          </p:cNvPicPr>
          <p:nvPr/>
        </p:nvPicPr>
        <p:blipFill rotWithShape="1">
          <a:blip r:embed="rId3"/>
          <a:srcRect l="25667" t="33708" r="26000" b="16292"/>
          <a:stretch/>
        </p:blipFill>
        <p:spPr>
          <a:xfrm>
            <a:off x="4873926" y="638529"/>
            <a:ext cx="7055688" cy="5697824"/>
          </a:xfrm>
          <a:prstGeom prst="rect">
            <a:avLst/>
          </a:prstGeom>
        </p:spPr>
      </p:pic>
      <p:sp>
        <p:nvSpPr>
          <p:cNvPr id="52" name="Isosceles Triangle 5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67050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Isosceles Triangle 4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a:extLst>
              <a:ext uri="{FF2B5EF4-FFF2-40B4-BE49-F238E27FC236}">
                <a16:creationId xmlns:a16="http://schemas.microsoft.com/office/drawing/2014/main" id="{FFAAC047-A3B5-F926-32D6-44BDC3405CAB}"/>
              </a:ext>
            </a:extLst>
          </p:cNvPr>
          <p:cNvSpPr>
            <a:spLocks noGrp="1"/>
          </p:cNvSpPr>
          <p:nvPr>
            <p:ph type="title"/>
          </p:nvPr>
        </p:nvSpPr>
        <p:spPr>
          <a:xfrm>
            <a:off x="673754" y="643467"/>
            <a:ext cx="4203045" cy="1375608"/>
          </a:xfrm>
        </p:spPr>
        <p:txBody>
          <a:bodyPr anchor="ctr">
            <a:normAutofit/>
          </a:bodyPr>
          <a:lstStyle/>
          <a:p>
            <a:r>
              <a:rPr lang="en-GB">
                <a:solidFill>
                  <a:schemeClr val="bg1"/>
                </a:solidFill>
              </a:rPr>
              <a:t>Occupation</a:t>
            </a:r>
          </a:p>
        </p:txBody>
      </p:sp>
      <p:sp>
        <p:nvSpPr>
          <p:cNvPr id="41" name="Content Placeholder 40">
            <a:extLst>
              <a:ext uri="{FF2B5EF4-FFF2-40B4-BE49-F238E27FC236}">
                <a16:creationId xmlns:a16="http://schemas.microsoft.com/office/drawing/2014/main" id="{EF8A6A4F-6CAD-7EF4-1063-9FBA4314467B}"/>
              </a:ext>
            </a:extLst>
          </p:cNvPr>
          <p:cNvSpPr>
            <a:spLocks noGrp="1"/>
          </p:cNvSpPr>
          <p:nvPr>
            <p:ph idx="1"/>
          </p:nvPr>
        </p:nvSpPr>
        <p:spPr>
          <a:xfrm>
            <a:off x="673754" y="2160590"/>
            <a:ext cx="3973943" cy="3440110"/>
          </a:xfrm>
        </p:spPr>
        <p:txBody>
          <a:bodyPr vert="horz" lIns="91440" tIns="45720" rIns="91440" bIns="45720" rtlCol="0">
            <a:normAutofit/>
          </a:bodyPr>
          <a:lstStyle/>
          <a:p>
            <a:r>
              <a:rPr lang="en-US">
                <a:solidFill>
                  <a:schemeClr val="bg1"/>
                </a:solidFill>
                <a:ea typeface="+mn-lt"/>
                <a:cs typeface="+mn-lt"/>
              </a:rPr>
              <a:t> Of course, in the end, occupations with the highest representations will have the highest amounts of purchases.</a:t>
            </a:r>
            <a:endParaRPr lang="en-US">
              <a:solidFill>
                <a:schemeClr val="bg1"/>
              </a:solidFill>
            </a:endParaRPr>
          </a:p>
        </p:txBody>
      </p:sp>
      <p:pic>
        <p:nvPicPr>
          <p:cNvPr id="4" name="Picture 4" descr="Chart, bar chart&#10;&#10;Description automatically generated">
            <a:extLst>
              <a:ext uri="{FF2B5EF4-FFF2-40B4-BE49-F238E27FC236}">
                <a16:creationId xmlns:a16="http://schemas.microsoft.com/office/drawing/2014/main" id="{27EDA05F-3D3B-253F-0CEA-5146E96A0ABE}"/>
              </a:ext>
            </a:extLst>
          </p:cNvPr>
          <p:cNvPicPr>
            <a:picLocks noChangeAspect="1"/>
          </p:cNvPicPr>
          <p:nvPr/>
        </p:nvPicPr>
        <p:blipFill rotWithShape="1">
          <a:blip r:embed="rId3"/>
          <a:srcRect l="26868" t="39440" r="26550" b="12214"/>
          <a:stretch/>
        </p:blipFill>
        <p:spPr>
          <a:xfrm>
            <a:off x="4643889" y="589966"/>
            <a:ext cx="7328857" cy="5536157"/>
          </a:xfrm>
          <a:prstGeom prst="rect">
            <a:avLst/>
          </a:prstGeom>
        </p:spPr>
      </p:pic>
      <p:sp>
        <p:nvSpPr>
          <p:cNvPr id="52" name="Isosceles Triangle 5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58936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515BE68-12D8-2DEC-2747-47689D940196}"/>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City_Category</a:t>
            </a:r>
          </a:p>
        </p:txBody>
      </p:sp>
      <p:sp>
        <p:nvSpPr>
          <p:cNvPr id="22" name="Rectangle 21">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4" name="Picture 4" descr="Chart, pie chart&#10;&#10;Description automatically generated">
            <a:extLst>
              <a:ext uri="{FF2B5EF4-FFF2-40B4-BE49-F238E27FC236}">
                <a16:creationId xmlns:a16="http://schemas.microsoft.com/office/drawing/2014/main" id="{0092FF70-A6B0-2D9C-1404-32DFD8F8F111}"/>
              </a:ext>
            </a:extLst>
          </p:cNvPr>
          <p:cNvPicPr>
            <a:picLocks noGrp="1" noChangeAspect="1"/>
          </p:cNvPicPr>
          <p:nvPr>
            <p:ph idx="1"/>
          </p:nvPr>
        </p:nvPicPr>
        <p:blipFill rotWithShape="1">
          <a:blip r:embed="rId3"/>
          <a:srcRect l="28571" t="34859" r="30330" b="10563"/>
          <a:stretch/>
        </p:blipFill>
        <p:spPr>
          <a:xfrm>
            <a:off x="21" y="150005"/>
            <a:ext cx="6069237" cy="4404095"/>
          </a:xfrm>
          <a:prstGeom prst="rect">
            <a:avLst/>
          </a:prstGeom>
        </p:spPr>
      </p:pic>
      <p:pic>
        <p:nvPicPr>
          <p:cNvPr id="3" name="Picture 5">
            <a:extLst>
              <a:ext uri="{FF2B5EF4-FFF2-40B4-BE49-F238E27FC236}">
                <a16:creationId xmlns:a16="http://schemas.microsoft.com/office/drawing/2014/main" id="{FE59B7DA-FF37-DA55-C893-6CEBF12EC31D}"/>
              </a:ext>
            </a:extLst>
          </p:cNvPr>
          <p:cNvPicPr>
            <a:picLocks noChangeAspect="1"/>
          </p:cNvPicPr>
          <p:nvPr/>
        </p:nvPicPr>
        <p:blipFill rotWithShape="1">
          <a:blip r:embed="rId4"/>
          <a:srcRect l="26607" t="35087" r="28548" b="20275"/>
          <a:stretch/>
        </p:blipFill>
        <p:spPr>
          <a:xfrm>
            <a:off x="6066487" y="244106"/>
            <a:ext cx="6124010" cy="4313328"/>
          </a:xfrm>
          <a:prstGeom prst="rect">
            <a:avLst/>
          </a:prstGeom>
        </p:spPr>
      </p:pic>
    </p:spTree>
    <p:extLst>
      <p:ext uri="{BB962C8B-B14F-4D97-AF65-F5344CB8AC3E}">
        <p14:creationId xmlns:p14="http://schemas.microsoft.com/office/powerpoint/2010/main" val="306819218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B9E611F-38FB-8453-B1CF-505969F9E51A}"/>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Stay_In_Current_City_Years</a:t>
            </a:r>
          </a:p>
        </p:txBody>
      </p:sp>
      <p:sp>
        <p:nvSpPr>
          <p:cNvPr id="22" name="Rectangle 21">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4" name="Picture 4" descr="Chart, pie chart&#10;&#10;Description automatically generated">
            <a:extLst>
              <a:ext uri="{FF2B5EF4-FFF2-40B4-BE49-F238E27FC236}">
                <a16:creationId xmlns:a16="http://schemas.microsoft.com/office/drawing/2014/main" id="{1F27ED5F-3091-1DB6-75B5-74EDC9E211E2}"/>
              </a:ext>
            </a:extLst>
          </p:cNvPr>
          <p:cNvPicPr>
            <a:picLocks noGrp="1" noChangeAspect="1"/>
          </p:cNvPicPr>
          <p:nvPr>
            <p:ph idx="1"/>
          </p:nvPr>
        </p:nvPicPr>
        <p:blipFill rotWithShape="1">
          <a:blip r:embed="rId3"/>
          <a:srcRect l="28464" t="33016" r="29089" b="14052"/>
          <a:stretch/>
        </p:blipFill>
        <p:spPr>
          <a:xfrm>
            <a:off x="20" y="-14705"/>
            <a:ext cx="6358436" cy="4598822"/>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CF839773-75F7-79EE-DBAA-874E83B90AD8}"/>
              </a:ext>
            </a:extLst>
          </p:cNvPr>
          <p:cNvPicPr>
            <a:picLocks noChangeAspect="1"/>
          </p:cNvPicPr>
          <p:nvPr/>
        </p:nvPicPr>
        <p:blipFill rotWithShape="1">
          <a:blip r:embed="rId4"/>
          <a:srcRect l="25558" t="30433" r="28689" b="15674"/>
          <a:stretch/>
        </p:blipFill>
        <p:spPr>
          <a:xfrm>
            <a:off x="6349043" y="-15002"/>
            <a:ext cx="5841428" cy="4601526"/>
          </a:xfrm>
          <a:prstGeom prst="rect">
            <a:avLst/>
          </a:prstGeom>
        </p:spPr>
      </p:pic>
    </p:spTree>
    <p:extLst>
      <p:ext uri="{BB962C8B-B14F-4D97-AF65-F5344CB8AC3E}">
        <p14:creationId xmlns:p14="http://schemas.microsoft.com/office/powerpoint/2010/main" val="338529518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260ABF9-3360-707E-FD8E-53D3F98F5C6A}"/>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a:t>Age</a:t>
            </a:r>
          </a:p>
        </p:txBody>
      </p:sp>
      <p:sp>
        <p:nvSpPr>
          <p:cNvPr id="22" name="Rectangle 21">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4" name="Picture 4" descr="Graphical user interface, chart, pie chart&#10;&#10;Description automatically generated">
            <a:extLst>
              <a:ext uri="{FF2B5EF4-FFF2-40B4-BE49-F238E27FC236}">
                <a16:creationId xmlns:a16="http://schemas.microsoft.com/office/drawing/2014/main" id="{C8331DD5-10C0-5E9E-89B7-11829BD8D6B9}"/>
              </a:ext>
            </a:extLst>
          </p:cNvPr>
          <p:cNvPicPr>
            <a:picLocks noGrp="1" noChangeAspect="1"/>
          </p:cNvPicPr>
          <p:nvPr>
            <p:ph idx="1"/>
          </p:nvPr>
        </p:nvPicPr>
        <p:blipFill rotWithShape="1">
          <a:blip r:embed="rId2"/>
          <a:srcRect l="26593" t="30471" r="26593" b="15809"/>
          <a:stretch/>
        </p:blipFill>
        <p:spPr>
          <a:xfrm>
            <a:off x="20" y="-14798"/>
            <a:ext cx="6069532" cy="4670926"/>
          </a:xfrm>
          <a:prstGeom prst="rect">
            <a:avLst/>
          </a:prstGeom>
        </p:spPr>
      </p:pic>
      <p:pic>
        <p:nvPicPr>
          <p:cNvPr id="5" name="Picture 5" descr="Graphical user interface, chart, bar chart&#10;&#10;Description automatically generated">
            <a:extLst>
              <a:ext uri="{FF2B5EF4-FFF2-40B4-BE49-F238E27FC236}">
                <a16:creationId xmlns:a16="http://schemas.microsoft.com/office/drawing/2014/main" id="{3E9E02BF-4731-193E-5B89-FB44FEC30E97}"/>
              </a:ext>
            </a:extLst>
          </p:cNvPr>
          <p:cNvPicPr>
            <a:picLocks noChangeAspect="1"/>
          </p:cNvPicPr>
          <p:nvPr/>
        </p:nvPicPr>
        <p:blipFill rotWithShape="1">
          <a:blip r:embed="rId3"/>
          <a:srcRect l="28509" t="29733" r="25439" b="17958"/>
          <a:stretch/>
        </p:blipFill>
        <p:spPr>
          <a:xfrm>
            <a:off x="5969191" y="-8716"/>
            <a:ext cx="6221587" cy="4656725"/>
          </a:xfrm>
          <a:prstGeom prst="rect">
            <a:avLst/>
          </a:prstGeom>
        </p:spPr>
      </p:pic>
    </p:spTree>
    <p:extLst>
      <p:ext uri="{BB962C8B-B14F-4D97-AF65-F5344CB8AC3E}">
        <p14:creationId xmlns:p14="http://schemas.microsoft.com/office/powerpoint/2010/main" val="363554347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A86A-456F-2ED4-97F6-EE3DF6CE2A61}"/>
              </a:ext>
            </a:extLst>
          </p:cNvPr>
          <p:cNvSpPr>
            <a:spLocks noGrp="1"/>
          </p:cNvSpPr>
          <p:nvPr>
            <p:ph type="title"/>
          </p:nvPr>
        </p:nvSpPr>
        <p:spPr>
          <a:xfrm>
            <a:off x="677334" y="609600"/>
            <a:ext cx="8596668" cy="1320800"/>
          </a:xfrm>
        </p:spPr>
        <p:txBody>
          <a:bodyPr anchor="t">
            <a:normAutofit/>
          </a:bodyPr>
          <a:lstStyle/>
          <a:p>
            <a:r>
              <a:rPr lang="en-GB">
                <a:ea typeface="+mj-lt"/>
                <a:cs typeface="+mj-lt"/>
              </a:rPr>
              <a:t>Heatmap - corelation</a:t>
            </a:r>
            <a:endParaRPr lang="en-US" err="1"/>
          </a:p>
        </p:txBody>
      </p:sp>
      <p:pic>
        <p:nvPicPr>
          <p:cNvPr id="3" name="Picture 4">
            <a:extLst>
              <a:ext uri="{FF2B5EF4-FFF2-40B4-BE49-F238E27FC236}">
                <a16:creationId xmlns:a16="http://schemas.microsoft.com/office/drawing/2014/main" id="{A7C08481-D9B1-CD82-44E3-AAE7F86F4A63}"/>
              </a:ext>
            </a:extLst>
          </p:cNvPr>
          <p:cNvPicPr>
            <a:picLocks noChangeAspect="1"/>
          </p:cNvPicPr>
          <p:nvPr/>
        </p:nvPicPr>
        <p:blipFill rotWithShape="1">
          <a:blip r:embed="rId2"/>
          <a:srcRect l="14711" t="21646" r="24959" b="11585"/>
          <a:stretch/>
        </p:blipFill>
        <p:spPr>
          <a:xfrm>
            <a:off x="1072552" y="1454680"/>
            <a:ext cx="7776426" cy="5160963"/>
          </a:xfrm>
          <a:prstGeom prst="rect">
            <a:avLst/>
          </a:prstGeom>
        </p:spPr>
      </p:pic>
    </p:spTree>
    <p:extLst>
      <p:ext uri="{BB962C8B-B14F-4D97-AF65-F5344CB8AC3E}">
        <p14:creationId xmlns:p14="http://schemas.microsoft.com/office/powerpoint/2010/main" val="135186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Isosceles Triangle 4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755B40B-D835-0BCA-B163-844FACA9A141}"/>
              </a:ext>
            </a:extLst>
          </p:cNvPr>
          <p:cNvSpPr>
            <a:spLocks noGrp="1"/>
          </p:cNvSpPr>
          <p:nvPr>
            <p:ph type="title"/>
          </p:nvPr>
        </p:nvSpPr>
        <p:spPr>
          <a:xfrm>
            <a:off x="673754" y="643467"/>
            <a:ext cx="4203045" cy="1375608"/>
          </a:xfrm>
        </p:spPr>
        <p:txBody>
          <a:bodyPr anchor="ctr">
            <a:normAutofit/>
          </a:bodyPr>
          <a:lstStyle/>
          <a:p>
            <a:r>
              <a:rPr lang="en-GB">
                <a:solidFill>
                  <a:schemeClr val="bg1"/>
                </a:solidFill>
              </a:rPr>
              <a:t>Introduction</a:t>
            </a:r>
          </a:p>
        </p:txBody>
      </p:sp>
      <p:sp>
        <p:nvSpPr>
          <p:cNvPr id="3" name="Content Placeholder 2">
            <a:extLst>
              <a:ext uri="{FF2B5EF4-FFF2-40B4-BE49-F238E27FC236}">
                <a16:creationId xmlns:a16="http://schemas.microsoft.com/office/drawing/2014/main" id="{09B04897-0911-6332-CED2-86AF3813769A}"/>
              </a:ext>
            </a:extLst>
          </p:cNvPr>
          <p:cNvSpPr>
            <a:spLocks noGrp="1"/>
          </p:cNvSpPr>
          <p:nvPr>
            <p:ph idx="1"/>
          </p:nvPr>
        </p:nvSpPr>
        <p:spPr>
          <a:xfrm>
            <a:off x="673754" y="2160590"/>
            <a:ext cx="3973943" cy="3440110"/>
          </a:xfrm>
        </p:spPr>
        <p:txBody>
          <a:bodyPr vert="horz" lIns="91440" tIns="45720" rIns="91440" bIns="45720" rtlCol="0">
            <a:normAutofit/>
          </a:bodyPr>
          <a:lstStyle/>
          <a:p>
            <a:pPr>
              <a:lnSpc>
                <a:spcPct val="90000"/>
              </a:lnSpc>
            </a:pPr>
            <a:r>
              <a:rPr lang="en-GB">
                <a:solidFill>
                  <a:schemeClr val="bg1"/>
                </a:solidFill>
                <a:ea typeface="+mn-lt"/>
                <a:cs typeface="+mn-lt"/>
              </a:rPr>
              <a:t>Retail companies often use historical sales data to predict future sales and plan their inventory and staffing accordingly. Accurate sales predictions can help retailers optimize their operations, reduce waste, and increase profits. However, predicting sales accurately can be challenging due to various factors such as changing customer preferences, market trends, and seasonality.</a:t>
            </a:r>
          </a:p>
        </p:txBody>
      </p:sp>
      <p:pic>
        <p:nvPicPr>
          <p:cNvPr id="34" name="Graphic 23" descr="Bar Graph with Upward Trend">
            <a:extLst>
              <a:ext uri="{FF2B5EF4-FFF2-40B4-BE49-F238E27FC236}">
                <a16:creationId xmlns:a16="http://schemas.microsoft.com/office/drawing/2014/main" id="{FB62FB3E-5F43-33BA-FDA3-2B9722701F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7616" y="972608"/>
            <a:ext cx="4900269" cy="4900269"/>
          </a:xfrm>
          <a:prstGeom prst="rect">
            <a:avLst/>
          </a:prstGeom>
        </p:spPr>
      </p:pic>
      <p:sp>
        <p:nvSpPr>
          <p:cNvPr id="45" name="Isosceles Triangle 4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1815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A4B85-6B04-B43F-E3A1-941BD85FFC6C}"/>
              </a:ext>
            </a:extLst>
          </p:cNvPr>
          <p:cNvSpPr>
            <a:spLocks noGrp="1"/>
          </p:cNvSpPr>
          <p:nvPr>
            <p:ph type="title"/>
          </p:nvPr>
        </p:nvSpPr>
        <p:spPr>
          <a:xfrm>
            <a:off x="1286933" y="609600"/>
            <a:ext cx="10197494" cy="1099457"/>
          </a:xfrm>
        </p:spPr>
        <p:txBody>
          <a:bodyPr>
            <a:normAutofit/>
          </a:bodyPr>
          <a:lstStyle/>
          <a:p>
            <a:r>
              <a:rPr lang="en-GB"/>
              <a:t>Clean and Pre-process data</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636D60F-BB28-2ABD-F3B0-CFF15D4D2A9E}"/>
              </a:ext>
            </a:extLst>
          </p:cNvPr>
          <p:cNvGraphicFramePr>
            <a:graphicFrameLocks noGrp="1"/>
          </p:cNvGraphicFramePr>
          <p:nvPr>
            <p:ph idx="1"/>
            <p:extLst>
              <p:ext uri="{D42A27DB-BD31-4B8C-83A1-F6EECF244321}">
                <p14:modId xmlns:p14="http://schemas.microsoft.com/office/powerpoint/2010/main" val="35266338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064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11">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19">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4C32E5-FB88-230E-2C7C-6306ABC9FC7C}"/>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Checking Null values</a:t>
            </a:r>
          </a:p>
        </p:txBody>
      </p:sp>
      <p:pic>
        <p:nvPicPr>
          <p:cNvPr id="5" name="Picture 5">
            <a:extLst>
              <a:ext uri="{FF2B5EF4-FFF2-40B4-BE49-F238E27FC236}">
                <a16:creationId xmlns:a16="http://schemas.microsoft.com/office/drawing/2014/main" id="{ACBB1AA4-85D2-DD3C-6F11-3E3B6D8AC040}"/>
              </a:ext>
            </a:extLst>
          </p:cNvPr>
          <p:cNvPicPr>
            <a:picLocks noChangeAspect="1"/>
          </p:cNvPicPr>
          <p:nvPr/>
        </p:nvPicPr>
        <p:blipFill>
          <a:blip r:embed="rId2"/>
          <a:stretch>
            <a:fillRect/>
          </a:stretch>
        </p:blipFill>
        <p:spPr>
          <a:xfrm>
            <a:off x="985965" y="1097057"/>
            <a:ext cx="4029717" cy="2992064"/>
          </a:xfrm>
          <a:prstGeom prst="rect">
            <a:avLst/>
          </a:prstGeom>
        </p:spPr>
      </p:pic>
      <p:pic>
        <p:nvPicPr>
          <p:cNvPr id="4" name="Picture 4" descr="Table&#10;&#10;Description automatically generated">
            <a:extLst>
              <a:ext uri="{FF2B5EF4-FFF2-40B4-BE49-F238E27FC236}">
                <a16:creationId xmlns:a16="http://schemas.microsoft.com/office/drawing/2014/main" id="{499DEA0B-9AE2-A475-09A6-6C15AD896E5B}"/>
              </a:ext>
            </a:extLst>
          </p:cNvPr>
          <p:cNvPicPr>
            <a:picLocks noGrp="1" noChangeAspect="1"/>
          </p:cNvPicPr>
          <p:nvPr>
            <p:ph idx="1"/>
          </p:nvPr>
        </p:nvPicPr>
        <p:blipFill>
          <a:blip r:embed="rId3"/>
          <a:stretch>
            <a:fillRect/>
          </a:stretch>
        </p:blipFill>
        <p:spPr>
          <a:xfrm>
            <a:off x="5244284" y="1303579"/>
            <a:ext cx="4029717" cy="2579019"/>
          </a:xfrm>
          <a:prstGeom prst="rect">
            <a:avLst/>
          </a:prstGeom>
        </p:spPr>
      </p:pic>
    </p:spTree>
    <p:extLst>
      <p:ext uri="{BB962C8B-B14F-4D97-AF65-F5344CB8AC3E}">
        <p14:creationId xmlns:p14="http://schemas.microsoft.com/office/powerpoint/2010/main" val="2581651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532C6-AA6B-8831-0523-D0EE01366EAA}"/>
              </a:ext>
            </a:extLst>
          </p:cNvPr>
          <p:cNvSpPr>
            <a:spLocks noGrp="1"/>
          </p:cNvSpPr>
          <p:nvPr>
            <p:ph type="title"/>
          </p:nvPr>
        </p:nvSpPr>
        <p:spPr>
          <a:xfrm>
            <a:off x="676746" y="609600"/>
            <a:ext cx="5928811" cy="1320800"/>
          </a:xfrm>
        </p:spPr>
        <p:txBody>
          <a:bodyPr vert="horz" lIns="91440" tIns="45720" rIns="91440" bIns="45720" rtlCol="0" anchor="ctr">
            <a:normAutofit/>
          </a:bodyPr>
          <a:lstStyle/>
          <a:p>
            <a:pPr>
              <a:lnSpc>
                <a:spcPct val="90000"/>
              </a:lnSpc>
            </a:pPr>
            <a:r>
              <a:rPr lang="en-US" sz="2800"/>
              <a:t>Encoding the Categorical Variables</a:t>
            </a:r>
          </a:p>
        </p:txBody>
      </p:sp>
      <p:sp>
        <p:nvSpPr>
          <p:cNvPr id="5" name="TextBox 4">
            <a:extLst>
              <a:ext uri="{FF2B5EF4-FFF2-40B4-BE49-F238E27FC236}">
                <a16:creationId xmlns:a16="http://schemas.microsoft.com/office/drawing/2014/main" id="{17A40A04-00F3-49E5-A40A-478439E2BF2A}"/>
              </a:ext>
            </a:extLst>
          </p:cNvPr>
          <p:cNvSpPr txBox="1"/>
          <p:nvPr/>
        </p:nvSpPr>
        <p:spPr>
          <a:xfrm>
            <a:off x="613280" y="5036061"/>
            <a:ext cx="9112425" cy="120284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In order to preprocess the data, we have used Label Encoding to assign a unique numerical label to each category in the variable. To deal with the missing values in columns like Product Category 2 and 3, we have assigned a separate numerical value to indicate the Missing Value.</a:t>
            </a:r>
          </a:p>
        </p:txBody>
      </p:sp>
      <p:pic>
        <p:nvPicPr>
          <p:cNvPr id="4" name="Picture 4" descr="Table&#10;&#10;Description automatically generated">
            <a:extLst>
              <a:ext uri="{FF2B5EF4-FFF2-40B4-BE49-F238E27FC236}">
                <a16:creationId xmlns:a16="http://schemas.microsoft.com/office/drawing/2014/main" id="{A92B6045-0E27-CD89-1F8A-D343CC23D10D}"/>
              </a:ext>
            </a:extLst>
          </p:cNvPr>
          <p:cNvPicPr>
            <a:picLocks noChangeAspect="1"/>
          </p:cNvPicPr>
          <p:nvPr/>
        </p:nvPicPr>
        <p:blipFill rotWithShape="1">
          <a:blip r:embed="rId2"/>
          <a:srcRect l="5614" t="52741" r="47017" b="23228"/>
          <a:stretch/>
        </p:blipFill>
        <p:spPr>
          <a:xfrm>
            <a:off x="671507" y="1972580"/>
            <a:ext cx="8096445" cy="2480192"/>
          </a:xfrm>
          <a:prstGeom prst="rect">
            <a:avLst/>
          </a:prstGeom>
        </p:spPr>
      </p:pic>
    </p:spTree>
    <p:extLst>
      <p:ext uri="{BB962C8B-B14F-4D97-AF65-F5344CB8AC3E}">
        <p14:creationId xmlns:p14="http://schemas.microsoft.com/office/powerpoint/2010/main" val="2810575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9" descr="White puzzle with one red piece">
            <a:extLst>
              <a:ext uri="{FF2B5EF4-FFF2-40B4-BE49-F238E27FC236}">
                <a16:creationId xmlns:a16="http://schemas.microsoft.com/office/drawing/2014/main" id="{5FE2A641-00BD-0B3E-FA5A-3A4777D4DBE3}"/>
              </a:ext>
            </a:extLst>
          </p:cNvPr>
          <p:cNvPicPr>
            <a:picLocks noChangeAspect="1"/>
          </p:cNvPicPr>
          <p:nvPr/>
        </p:nvPicPr>
        <p:blipFill rotWithShape="1">
          <a:blip r:embed="rId2"/>
          <a:srcRect l="18333" r="16687"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2B928279-4C20-3027-5669-3EA226C25618}"/>
              </a:ext>
            </a:extLst>
          </p:cNvPr>
          <p:cNvSpPr>
            <a:spLocks noGrp="1"/>
          </p:cNvSpPr>
          <p:nvPr>
            <p:ph type="title"/>
          </p:nvPr>
        </p:nvSpPr>
        <p:spPr>
          <a:xfrm>
            <a:off x="677333" y="609600"/>
            <a:ext cx="3851123" cy="1320800"/>
          </a:xfrm>
        </p:spPr>
        <p:txBody>
          <a:bodyPr>
            <a:normAutofit/>
          </a:bodyPr>
          <a:lstStyle/>
          <a:p>
            <a:r>
              <a:rPr lang="en-US" sz="3300"/>
              <a:t>Dropping the irrelevant columns</a:t>
            </a:r>
          </a:p>
        </p:txBody>
      </p:sp>
      <p:sp>
        <p:nvSpPr>
          <p:cNvPr id="3" name="Content Placeholder 2">
            <a:extLst>
              <a:ext uri="{FF2B5EF4-FFF2-40B4-BE49-F238E27FC236}">
                <a16:creationId xmlns:a16="http://schemas.microsoft.com/office/drawing/2014/main" id="{5AFD3F83-5C51-4DBE-715A-39618B0414D8}"/>
              </a:ext>
            </a:extLst>
          </p:cNvPr>
          <p:cNvSpPr>
            <a:spLocks noGrp="1"/>
          </p:cNvSpPr>
          <p:nvPr>
            <p:ph idx="1"/>
          </p:nvPr>
        </p:nvSpPr>
        <p:spPr>
          <a:xfrm>
            <a:off x="677334" y="2160589"/>
            <a:ext cx="3851122" cy="3880773"/>
          </a:xfrm>
        </p:spPr>
        <p:txBody>
          <a:bodyPr vert="horz" lIns="91440" tIns="45720" rIns="91440" bIns="45720" rtlCol="0">
            <a:normAutofit/>
          </a:bodyPr>
          <a:lstStyle/>
          <a:p>
            <a:r>
              <a:rPr lang="en-US"/>
              <a:t>Next, we have analyzed all the columns from the dataset and then removed columns such as </a:t>
            </a:r>
            <a:r>
              <a:rPr lang="en-US" b="1" err="1">
                <a:latin typeface="Trebuchet MS"/>
                <a:cs typeface="Helvetica"/>
              </a:rPr>
              <a:t>User_ID</a:t>
            </a:r>
            <a:r>
              <a:rPr lang="en-US">
                <a:latin typeface="Trebuchet MS"/>
                <a:cs typeface="Helvetica"/>
              </a:rPr>
              <a:t> and </a:t>
            </a:r>
            <a:r>
              <a:rPr lang="en-US" b="1" err="1">
                <a:latin typeface="Trebuchet MS"/>
                <a:cs typeface="Helvetica"/>
              </a:rPr>
              <a:t>Product_ID</a:t>
            </a:r>
            <a:r>
              <a:rPr lang="en-US">
                <a:latin typeface="Trebuchet MS"/>
                <a:cs typeface="Helvetica"/>
              </a:rPr>
              <a:t>  before training the model as they are unique values and do not contribute toward achieving performance.</a:t>
            </a:r>
            <a:endParaRPr lang="en-US">
              <a:latin typeface="Trebuchet MS"/>
            </a:endParaRPr>
          </a:p>
          <a:p>
            <a:endParaRPr lang="en-US"/>
          </a:p>
        </p:txBody>
      </p:sp>
      <p:cxnSp>
        <p:nvCxnSpPr>
          <p:cNvPr id="19"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19058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468B6-C597-6836-7AA7-971E80DAEB47}"/>
              </a:ext>
            </a:extLst>
          </p:cNvPr>
          <p:cNvSpPr>
            <a:spLocks noGrp="1"/>
          </p:cNvSpPr>
          <p:nvPr>
            <p:ph type="title"/>
          </p:nvPr>
        </p:nvSpPr>
        <p:spPr>
          <a:xfrm>
            <a:off x="1043950" y="1179151"/>
            <a:ext cx="3156873" cy="4463889"/>
          </a:xfrm>
        </p:spPr>
        <p:txBody>
          <a:bodyPr anchor="ctr">
            <a:normAutofit/>
          </a:bodyPr>
          <a:lstStyle/>
          <a:p>
            <a:r>
              <a:rPr lang="en-US" b="1">
                <a:ea typeface="+mj-lt"/>
                <a:cs typeface="+mj-lt"/>
              </a:rPr>
              <a:t>Splitting data into independent and dependent variables</a:t>
            </a:r>
            <a:endParaRPr lang="en-US"/>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95EBBB-7929-DD48-5F95-539C1904504C}"/>
              </a:ext>
            </a:extLst>
          </p:cNvPr>
          <p:cNvSpPr>
            <a:spLocks noGrp="1"/>
          </p:cNvSpPr>
          <p:nvPr>
            <p:ph idx="1"/>
          </p:nvPr>
        </p:nvSpPr>
        <p:spPr>
          <a:xfrm>
            <a:off x="4978918" y="1109145"/>
            <a:ext cx="6341016" cy="4603900"/>
          </a:xfrm>
        </p:spPr>
        <p:txBody>
          <a:bodyPr vert="horz" lIns="91440" tIns="45720" rIns="91440" bIns="45720" rtlCol="0" anchor="ctr">
            <a:normAutofit/>
          </a:bodyPr>
          <a:lstStyle/>
          <a:p>
            <a:r>
              <a:rPr lang="en-US" sz="2000">
                <a:latin typeface="Trebuchet MS"/>
                <a:cs typeface="Helvetica"/>
              </a:rPr>
              <a:t>We have 'Purchase' variable as the target variable. This variable will try to predict the number of purchases made by the customer. </a:t>
            </a:r>
            <a:endParaRPr lang="en-US" sz="2400"/>
          </a:p>
          <a:p>
            <a:r>
              <a:rPr lang="en-US" sz="2000">
                <a:latin typeface="Trebuchet MS"/>
                <a:cs typeface="Helvetica"/>
              </a:rPr>
              <a:t>So, we split it from the rest of the columns in the data frame.</a:t>
            </a:r>
            <a:endParaRPr lang="en-US" sz="2400"/>
          </a:p>
          <a:p>
            <a:r>
              <a:rPr lang="en-US" sz="2000"/>
              <a:t>Now we can start training the model </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38124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E326-D031-A415-3012-A8758AA9576F}"/>
              </a:ext>
            </a:extLst>
          </p:cNvPr>
          <p:cNvSpPr>
            <a:spLocks noGrp="1"/>
          </p:cNvSpPr>
          <p:nvPr>
            <p:ph type="title"/>
          </p:nvPr>
        </p:nvSpPr>
        <p:spPr>
          <a:xfrm>
            <a:off x="2786047" y="609600"/>
            <a:ext cx="6487955" cy="1320800"/>
          </a:xfrm>
        </p:spPr>
        <p:txBody>
          <a:bodyPr>
            <a:normAutofit/>
          </a:bodyPr>
          <a:lstStyle/>
          <a:p>
            <a:r>
              <a:rPr lang="en-US"/>
              <a:t>Training the Model</a:t>
            </a:r>
          </a:p>
        </p:txBody>
      </p:sp>
      <p:pic>
        <p:nvPicPr>
          <p:cNvPr id="20" name="Picture 4" descr="Graph on document with pen">
            <a:extLst>
              <a:ext uri="{FF2B5EF4-FFF2-40B4-BE49-F238E27FC236}">
                <a16:creationId xmlns:a16="http://schemas.microsoft.com/office/drawing/2014/main" id="{4790765E-40BB-290E-6A96-0752D509B539}"/>
              </a:ext>
            </a:extLst>
          </p:cNvPr>
          <p:cNvPicPr>
            <a:picLocks noChangeAspect="1"/>
          </p:cNvPicPr>
          <p:nvPr/>
        </p:nvPicPr>
        <p:blipFill rotWithShape="1">
          <a:blip r:embed="rId2">
            <a:duotone>
              <a:prstClr val="black"/>
              <a:schemeClr val="tx2">
                <a:tint val="45000"/>
                <a:satMod val="400000"/>
              </a:schemeClr>
            </a:duotone>
          </a:blip>
          <a:srcRect l="44981" r="30926" b="9086"/>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21" name="Isosceles Triangle 8">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Content Placeholder 46">
            <a:extLst>
              <a:ext uri="{FF2B5EF4-FFF2-40B4-BE49-F238E27FC236}">
                <a16:creationId xmlns:a16="http://schemas.microsoft.com/office/drawing/2014/main" id="{15895729-75C6-8F6B-F46C-6D543499E2B1}"/>
              </a:ext>
            </a:extLst>
          </p:cNvPr>
          <p:cNvSpPr>
            <a:spLocks noGrp="1"/>
          </p:cNvSpPr>
          <p:nvPr>
            <p:ph idx="1"/>
          </p:nvPr>
        </p:nvSpPr>
        <p:spPr>
          <a:xfrm>
            <a:off x="2488881" y="1786778"/>
            <a:ext cx="6986403" cy="1738547"/>
          </a:xfrm>
        </p:spPr>
        <p:txBody>
          <a:bodyPr vert="horz" lIns="91440" tIns="45720" rIns="91440" bIns="45720" rtlCol="0" anchor="t">
            <a:normAutofit/>
          </a:bodyPr>
          <a:lstStyle/>
          <a:p>
            <a:pPr>
              <a:spcBef>
                <a:spcPts val="0"/>
              </a:spcBef>
              <a:buChar char="•"/>
            </a:pPr>
            <a:r>
              <a:rPr lang="en-US" sz="2800">
                <a:solidFill>
                  <a:srgbClr val="444444"/>
                </a:solidFill>
                <a:latin typeface="Trebuchet MS"/>
                <a:cs typeface="Arial"/>
              </a:rPr>
              <a:t>We have decided to use the following Algorithms and compare them using the Root Mean Squared Error (RMSE) Value:</a:t>
            </a:r>
          </a:p>
          <a:p>
            <a:pPr lvl="1">
              <a:spcBef>
                <a:spcPts val="0"/>
              </a:spcBef>
              <a:buChar char="•"/>
            </a:pPr>
            <a:endParaRPr lang="en-US" sz="1100">
              <a:solidFill>
                <a:srgbClr val="444444"/>
              </a:solidFill>
              <a:latin typeface="Arial"/>
              <a:cs typeface="Arial"/>
            </a:endParaRPr>
          </a:p>
          <a:p>
            <a:endParaRPr lang="en-US"/>
          </a:p>
        </p:txBody>
      </p:sp>
      <p:sp>
        <p:nvSpPr>
          <p:cNvPr id="48" name="TextBox 47">
            <a:extLst>
              <a:ext uri="{FF2B5EF4-FFF2-40B4-BE49-F238E27FC236}">
                <a16:creationId xmlns:a16="http://schemas.microsoft.com/office/drawing/2014/main" id="{B872748F-90C5-D0F2-FB29-54207FC620C2}"/>
              </a:ext>
            </a:extLst>
          </p:cNvPr>
          <p:cNvSpPr txBox="1"/>
          <p:nvPr/>
        </p:nvSpPr>
        <p:spPr>
          <a:xfrm>
            <a:off x="2489256" y="3521325"/>
            <a:ext cx="530236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71550" lvl="1" indent="-514350">
              <a:buAutoNum type="arabicPeriod"/>
            </a:pPr>
            <a:r>
              <a:rPr lang="en-US" sz="2800">
                <a:solidFill>
                  <a:srgbClr val="444444"/>
                </a:solidFill>
                <a:latin typeface="Trebuchet MS"/>
                <a:cs typeface="Arial"/>
              </a:rPr>
              <a:t>Linear regression</a:t>
            </a:r>
            <a:endParaRPr lang="en-US"/>
          </a:p>
          <a:p>
            <a:pPr marL="971550" lvl="1" indent="-514350">
              <a:buAutoNum type="arabicPeriod"/>
            </a:pPr>
            <a:r>
              <a:rPr lang="en-US" sz="2800">
                <a:solidFill>
                  <a:srgbClr val="444444"/>
                </a:solidFill>
                <a:latin typeface="Trebuchet MS"/>
                <a:cs typeface="Arial"/>
              </a:rPr>
              <a:t>Decision Tree Regressor</a:t>
            </a:r>
          </a:p>
          <a:p>
            <a:pPr marL="971550" lvl="1" indent="-514350">
              <a:buAutoNum type="arabicPeriod"/>
            </a:pPr>
            <a:r>
              <a:rPr lang="en-US" sz="2800">
                <a:solidFill>
                  <a:srgbClr val="444444"/>
                </a:solidFill>
                <a:latin typeface="Trebuchet MS"/>
                <a:cs typeface="Arial"/>
              </a:rPr>
              <a:t>Random Forest Regressor</a:t>
            </a:r>
          </a:p>
          <a:p>
            <a:pPr marL="971550" lvl="1" indent="-514350">
              <a:buAutoNum type="arabicPeriod"/>
            </a:pPr>
            <a:r>
              <a:rPr lang="en-US" sz="2800" err="1">
                <a:solidFill>
                  <a:srgbClr val="444444"/>
                </a:solidFill>
                <a:latin typeface="Trebuchet MS"/>
                <a:cs typeface="Arial"/>
              </a:rPr>
              <a:t>XGBoost</a:t>
            </a:r>
            <a:r>
              <a:rPr lang="en-US" sz="2800">
                <a:solidFill>
                  <a:srgbClr val="444444"/>
                </a:solidFill>
                <a:latin typeface="Trebuchet MS"/>
                <a:cs typeface="Arial"/>
              </a:rPr>
              <a:t> Regression </a:t>
            </a:r>
            <a:endParaRPr lang="en-US" sz="2800">
              <a:latin typeface="Trebuchet MS"/>
            </a:endParaRPr>
          </a:p>
        </p:txBody>
      </p:sp>
    </p:spTree>
    <p:extLst>
      <p:ext uri="{BB962C8B-B14F-4D97-AF65-F5344CB8AC3E}">
        <p14:creationId xmlns:p14="http://schemas.microsoft.com/office/powerpoint/2010/main" val="130783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DFD3C-4374-EDF7-9D8F-C64E3FA9A862}"/>
              </a:ext>
            </a:extLst>
          </p:cNvPr>
          <p:cNvSpPr>
            <a:spLocks noGrp="1"/>
          </p:cNvSpPr>
          <p:nvPr>
            <p:ph type="title"/>
          </p:nvPr>
        </p:nvSpPr>
        <p:spPr>
          <a:xfrm>
            <a:off x="677334" y="609600"/>
            <a:ext cx="8596668" cy="1320800"/>
          </a:xfrm>
        </p:spPr>
        <p:txBody>
          <a:bodyPr anchor="t">
            <a:normAutofit/>
          </a:bodyPr>
          <a:lstStyle/>
          <a:p>
            <a:pPr marL="742950" indent="-742950">
              <a:buAutoNum type="arabicPeriod"/>
            </a:pPr>
            <a:r>
              <a:rPr lang="en-US"/>
              <a:t>Linear Regression</a:t>
            </a:r>
          </a:p>
        </p:txBody>
      </p:sp>
      <p:pic>
        <p:nvPicPr>
          <p:cNvPr id="4" name="Picture 4" descr="Chart, waterfall chart&#10;&#10;Description automatically generated">
            <a:extLst>
              <a:ext uri="{FF2B5EF4-FFF2-40B4-BE49-F238E27FC236}">
                <a16:creationId xmlns:a16="http://schemas.microsoft.com/office/drawing/2014/main" id="{3D9FDB2C-2B8D-5ECE-A758-8A3F656CE18B}"/>
              </a:ext>
            </a:extLst>
          </p:cNvPr>
          <p:cNvPicPr>
            <a:picLocks noChangeAspect="1"/>
          </p:cNvPicPr>
          <p:nvPr/>
        </p:nvPicPr>
        <p:blipFill rotWithShape="1">
          <a:blip r:embed="rId2"/>
          <a:srcRect l="27619" t="30501" r="29932" b="15686"/>
          <a:stretch/>
        </p:blipFill>
        <p:spPr>
          <a:xfrm>
            <a:off x="673702" y="1385865"/>
            <a:ext cx="8652914" cy="5320710"/>
          </a:xfrm>
          <a:prstGeom prst="rect">
            <a:avLst/>
          </a:prstGeom>
        </p:spPr>
      </p:pic>
    </p:spTree>
    <p:extLst>
      <p:ext uri="{BB962C8B-B14F-4D97-AF65-F5344CB8AC3E}">
        <p14:creationId xmlns:p14="http://schemas.microsoft.com/office/powerpoint/2010/main" val="1935149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AD19-1BED-2E05-B702-23374F2A2066}"/>
              </a:ext>
            </a:extLst>
          </p:cNvPr>
          <p:cNvSpPr>
            <a:spLocks noGrp="1"/>
          </p:cNvSpPr>
          <p:nvPr>
            <p:ph type="title"/>
          </p:nvPr>
        </p:nvSpPr>
        <p:spPr/>
        <p:txBody>
          <a:bodyPr/>
          <a:lstStyle/>
          <a:p>
            <a:pPr marL="742950" indent="-742950">
              <a:buAutoNum type="arabicPeriod"/>
            </a:pPr>
            <a:r>
              <a:rPr lang="en-US"/>
              <a:t>Linear Regression</a:t>
            </a:r>
          </a:p>
        </p:txBody>
      </p:sp>
      <p:pic>
        <p:nvPicPr>
          <p:cNvPr id="4" name="Picture 4" descr="Graphical user interface, text, application, email&#10;&#10;Description automatically generated">
            <a:extLst>
              <a:ext uri="{FF2B5EF4-FFF2-40B4-BE49-F238E27FC236}">
                <a16:creationId xmlns:a16="http://schemas.microsoft.com/office/drawing/2014/main" id="{8A55B0D9-CD96-2477-40D0-C39FCE888ECA}"/>
              </a:ext>
            </a:extLst>
          </p:cNvPr>
          <p:cNvPicPr>
            <a:picLocks noGrp="1" noChangeAspect="1"/>
          </p:cNvPicPr>
          <p:nvPr>
            <p:ph idx="1"/>
          </p:nvPr>
        </p:nvPicPr>
        <p:blipFill rotWithShape="1">
          <a:blip r:embed="rId2"/>
          <a:srcRect l="26906" t="50238" r="41870" b="39058"/>
          <a:stretch/>
        </p:blipFill>
        <p:spPr>
          <a:xfrm>
            <a:off x="677732" y="1369836"/>
            <a:ext cx="6076232" cy="2053776"/>
          </a:xfrm>
        </p:spPr>
      </p:pic>
      <p:pic>
        <p:nvPicPr>
          <p:cNvPr id="3" name="Picture 4" descr="Graphical user interface, chart&#10;&#10;Description automatically generated">
            <a:extLst>
              <a:ext uri="{FF2B5EF4-FFF2-40B4-BE49-F238E27FC236}">
                <a16:creationId xmlns:a16="http://schemas.microsoft.com/office/drawing/2014/main" id="{6E04BC13-2540-AAE7-98A3-1C2758DD4811}"/>
              </a:ext>
            </a:extLst>
          </p:cNvPr>
          <p:cNvPicPr>
            <a:picLocks noChangeAspect="1"/>
          </p:cNvPicPr>
          <p:nvPr/>
        </p:nvPicPr>
        <p:blipFill rotWithShape="1">
          <a:blip r:embed="rId3"/>
          <a:srcRect l="26957" t="45357" r="31014" b="13929"/>
          <a:stretch/>
        </p:blipFill>
        <p:spPr>
          <a:xfrm>
            <a:off x="382439" y="3362506"/>
            <a:ext cx="8596463" cy="3489312"/>
          </a:xfrm>
          <a:prstGeom prst="rect">
            <a:avLst/>
          </a:prstGeom>
        </p:spPr>
      </p:pic>
    </p:spTree>
    <p:extLst>
      <p:ext uri="{BB962C8B-B14F-4D97-AF65-F5344CB8AC3E}">
        <p14:creationId xmlns:p14="http://schemas.microsoft.com/office/powerpoint/2010/main" val="220780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4C76-5ED4-73AC-6177-AB73BD5338E9}"/>
              </a:ext>
            </a:extLst>
          </p:cNvPr>
          <p:cNvSpPr>
            <a:spLocks noGrp="1"/>
          </p:cNvSpPr>
          <p:nvPr>
            <p:ph type="title"/>
          </p:nvPr>
        </p:nvSpPr>
        <p:spPr/>
        <p:txBody>
          <a:bodyPr/>
          <a:lstStyle/>
          <a:p>
            <a:r>
              <a:rPr lang="en-US"/>
              <a:t>2. Decision Tree Regressor</a:t>
            </a:r>
          </a:p>
        </p:txBody>
      </p:sp>
      <p:pic>
        <p:nvPicPr>
          <p:cNvPr id="4" name="Picture 4">
            <a:extLst>
              <a:ext uri="{FF2B5EF4-FFF2-40B4-BE49-F238E27FC236}">
                <a16:creationId xmlns:a16="http://schemas.microsoft.com/office/drawing/2014/main" id="{24E1D726-E177-6D66-7504-FB52D2141620}"/>
              </a:ext>
            </a:extLst>
          </p:cNvPr>
          <p:cNvPicPr>
            <a:picLocks noGrp="1" noChangeAspect="1"/>
          </p:cNvPicPr>
          <p:nvPr>
            <p:ph idx="1"/>
          </p:nvPr>
        </p:nvPicPr>
        <p:blipFill rotWithShape="1">
          <a:blip r:embed="rId2"/>
          <a:srcRect l="27083" t="35641" r="32372" b="17692"/>
          <a:stretch/>
        </p:blipFill>
        <p:spPr>
          <a:xfrm>
            <a:off x="763994" y="1369837"/>
            <a:ext cx="8050893" cy="5002983"/>
          </a:xfrm>
        </p:spPr>
      </p:pic>
    </p:spTree>
    <p:extLst>
      <p:ext uri="{BB962C8B-B14F-4D97-AF65-F5344CB8AC3E}">
        <p14:creationId xmlns:p14="http://schemas.microsoft.com/office/powerpoint/2010/main" val="3312821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0547F-EB7A-EEC4-B368-CA0FAB9526A0}"/>
              </a:ext>
            </a:extLst>
          </p:cNvPr>
          <p:cNvSpPr>
            <a:spLocks noGrp="1"/>
          </p:cNvSpPr>
          <p:nvPr>
            <p:ph type="title"/>
          </p:nvPr>
        </p:nvSpPr>
        <p:spPr/>
        <p:txBody>
          <a:bodyPr/>
          <a:lstStyle/>
          <a:p>
            <a:r>
              <a:rPr lang="en-US"/>
              <a:t>2. Decision Tree Regressor</a:t>
            </a:r>
          </a:p>
        </p:txBody>
      </p:sp>
      <p:pic>
        <p:nvPicPr>
          <p:cNvPr id="4" name="Picture 4" descr="Graphical user interface, text, application&#10;&#10;Description automatically generated">
            <a:extLst>
              <a:ext uri="{FF2B5EF4-FFF2-40B4-BE49-F238E27FC236}">
                <a16:creationId xmlns:a16="http://schemas.microsoft.com/office/drawing/2014/main" id="{2E57553D-F173-4626-0C8A-7F37E0E7F27A}"/>
              </a:ext>
            </a:extLst>
          </p:cNvPr>
          <p:cNvPicPr>
            <a:picLocks noGrp="1" noChangeAspect="1"/>
          </p:cNvPicPr>
          <p:nvPr>
            <p:ph idx="1"/>
          </p:nvPr>
        </p:nvPicPr>
        <p:blipFill rotWithShape="1">
          <a:blip r:embed="rId2"/>
          <a:srcRect l="26171" t="58496" r="44215" b="30083"/>
          <a:stretch/>
        </p:blipFill>
        <p:spPr>
          <a:xfrm>
            <a:off x="677730" y="1384213"/>
            <a:ext cx="5549150" cy="1998331"/>
          </a:xfrm>
        </p:spPr>
      </p:pic>
      <p:pic>
        <p:nvPicPr>
          <p:cNvPr id="3" name="Picture 4" descr="Chart&#10;&#10;Description automatically generated">
            <a:extLst>
              <a:ext uri="{FF2B5EF4-FFF2-40B4-BE49-F238E27FC236}">
                <a16:creationId xmlns:a16="http://schemas.microsoft.com/office/drawing/2014/main" id="{32213E65-4FD9-865C-A969-A40E7105C12E}"/>
              </a:ext>
            </a:extLst>
          </p:cNvPr>
          <p:cNvPicPr>
            <a:picLocks noChangeAspect="1"/>
          </p:cNvPicPr>
          <p:nvPr/>
        </p:nvPicPr>
        <p:blipFill rotWithShape="1">
          <a:blip r:embed="rId3"/>
          <a:srcRect l="27152" t="39749" r="31643" b="12552"/>
          <a:stretch/>
        </p:blipFill>
        <p:spPr>
          <a:xfrm>
            <a:off x="674434" y="3376883"/>
            <a:ext cx="7643133" cy="3474178"/>
          </a:xfrm>
          <a:prstGeom prst="rect">
            <a:avLst/>
          </a:prstGeom>
        </p:spPr>
      </p:pic>
    </p:spTree>
    <p:extLst>
      <p:ext uri="{BB962C8B-B14F-4D97-AF65-F5344CB8AC3E}">
        <p14:creationId xmlns:p14="http://schemas.microsoft.com/office/powerpoint/2010/main" val="458086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E7B7-BFB8-716D-8583-868062D12BB4}"/>
              </a:ext>
            </a:extLst>
          </p:cNvPr>
          <p:cNvSpPr>
            <a:spLocks noGrp="1"/>
          </p:cNvSpPr>
          <p:nvPr>
            <p:ph type="title"/>
          </p:nvPr>
        </p:nvSpPr>
        <p:spPr>
          <a:xfrm>
            <a:off x="2849562" y="609600"/>
            <a:ext cx="6424440" cy="1320800"/>
          </a:xfrm>
        </p:spPr>
        <p:txBody>
          <a:bodyPr>
            <a:normAutofit/>
          </a:bodyPr>
          <a:lstStyle/>
          <a:p>
            <a:r>
              <a:rPr lang="en-GB"/>
              <a:t>Motivation /Social Impact</a:t>
            </a:r>
          </a:p>
        </p:txBody>
      </p:sp>
      <p:pic>
        <p:nvPicPr>
          <p:cNvPr id="5" name="Picture 4">
            <a:extLst>
              <a:ext uri="{FF2B5EF4-FFF2-40B4-BE49-F238E27FC236}">
                <a16:creationId xmlns:a16="http://schemas.microsoft.com/office/drawing/2014/main" id="{6630C62F-DCAC-B321-F25B-C564B88CCA65}"/>
              </a:ext>
            </a:extLst>
          </p:cNvPr>
          <p:cNvPicPr>
            <a:picLocks noChangeAspect="1"/>
          </p:cNvPicPr>
          <p:nvPr/>
        </p:nvPicPr>
        <p:blipFill rotWithShape="1">
          <a:blip r:embed="rId2"/>
          <a:srcRect l="28921" t="8523" r="51995" b="625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38D0768-997B-78D3-AC09-A3B5A71288C9}"/>
              </a:ext>
            </a:extLst>
          </p:cNvPr>
          <p:cNvSpPr>
            <a:spLocks noGrp="1"/>
          </p:cNvSpPr>
          <p:nvPr>
            <p:ph idx="1"/>
          </p:nvPr>
        </p:nvSpPr>
        <p:spPr>
          <a:xfrm>
            <a:off x="2849562" y="2160589"/>
            <a:ext cx="6424440" cy="3880773"/>
          </a:xfrm>
        </p:spPr>
        <p:txBody>
          <a:bodyPr vert="horz" lIns="91440" tIns="45720" rIns="91440" bIns="45720" rtlCol="0" anchor="t">
            <a:normAutofit/>
          </a:bodyPr>
          <a:lstStyle/>
          <a:p>
            <a:pPr marL="0" indent="0">
              <a:buNone/>
            </a:pPr>
            <a:r>
              <a:rPr lang="en-GB">
                <a:ea typeface="+mn-lt"/>
                <a:cs typeface="+mn-lt"/>
              </a:rPr>
              <a:t>The motivation behind this project is to help businesses improve their growth by using data analysis to understand customer behaviour when shopping online. With the increasing popularity of digital shopping and the pandemic, it is crucial for businesses to have a strong online presence and understand how to effectively offer discounts on various products to attract customers. By using regression models such as linear regression, Decision tree Regressor, and Random Forest Regressor, we can gain insights into customer behaviour and offer targeted discounts that increase sales.</a:t>
            </a:r>
            <a:endParaRPr lang="en-GB"/>
          </a:p>
        </p:txBody>
      </p:sp>
    </p:spTree>
    <p:extLst>
      <p:ext uri="{BB962C8B-B14F-4D97-AF65-F5344CB8AC3E}">
        <p14:creationId xmlns:p14="http://schemas.microsoft.com/office/powerpoint/2010/main" val="1282636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D2CB3-A6F3-213A-1EBD-6348100141BA}"/>
              </a:ext>
            </a:extLst>
          </p:cNvPr>
          <p:cNvSpPr>
            <a:spLocks noGrp="1"/>
          </p:cNvSpPr>
          <p:nvPr>
            <p:ph type="title"/>
          </p:nvPr>
        </p:nvSpPr>
        <p:spPr/>
        <p:txBody>
          <a:bodyPr/>
          <a:lstStyle/>
          <a:p>
            <a:r>
              <a:rPr lang="en-US"/>
              <a:t>3. Random Forest Regressor </a:t>
            </a:r>
          </a:p>
        </p:txBody>
      </p:sp>
      <p:pic>
        <p:nvPicPr>
          <p:cNvPr id="4" name="Picture 4" descr="A picture containing waterfall chart&#10;&#10;Description automatically generated">
            <a:extLst>
              <a:ext uri="{FF2B5EF4-FFF2-40B4-BE49-F238E27FC236}">
                <a16:creationId xmlns:a16="http://schemas.microsoft.com/office/drawing/2014/main" id="{4C2C5EC1-7307-290C-B9AB-18CC12A8DB5E}"/>
              </a:ext>
            </a:extLst>
          </p:cNvPr>
          <p:cNvPicPr>
            <a:picLocks noGrp="1" noChangeAspect="1"/>
          </p:cNvPicPr>
          <p:nvPr>
            <p:ph idx="1"/>
          </p:nvPr>
        </p:nvPicPr>
        <p:blipFill rotWithShape="1">
          <a:blip r:embed="rId2"/>
          <a:srcRect l="26470" t="32722" r="30065" b="13351"/>
          <a:stretch/>
        </p:blipFill>
        <p:spPr>
          <a:xfrm>
            <a:off x="675268" y="1441722"/>
            <a:ext cx="8123826" cy="4619526"/>
          </a:xfrm>
        </p:spPr>
      </p:pic>
    </p:spTree>
    <p:extLst>
      <p:ext uri="{BB962C8B-B14F-4D97-AF65-F5344CB8AC3E}">
        <p14:creationId xmlns:p14="http://schemas.microsoft.com/office/powerpoint/2010/main" val="1883893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74CB-0FC7-7FCE-0FC3-FD1FCAD92293}"/>
              </a:ext>
            </a:extLst>
          </p:cNvPr>
          <p:cNvSpPr>
            <a:spLocks noGrp="1"/>
          </p:cNvSpPr>
          <p:nvPr>
            <p:ph type="title"/>
          </p:nvPr>
        </p:nvSpPr>
        <p:spPr/>
        <p:txBody>
          <a:bodyPr/>
          <a:lstStyle/>
          <a:p>
            <a:r>
              <a:rPr lang="en-US"/>
              <a:t>3. Random Forest Regressor </a:t>
            </a:r>
          </a:p>
        </p:txBody>
      </p:sp>
      <p:pic>
        <p:nvPicPr>
          <p:cNvPr id="4" name="Picture 4" descr="Graphical user interface, text, application&#10;&#10;Description automatically generated">
            <a:extLst>
              <a:ext uri="{FF2B5EF4-FFF2-40B4-BE49-F238E27FC236}">
                <a16:creationId xmlns:a16="http://schemas.microsoft.com/office/drawing/2014/main" id="{231AECD0-6485-ABDD-7D8A-45FFAF29BF51}"/>
              </a:ext>
            </a:extLst>
          </p:cNvPr>
          <p:cNvPicPr>
            <a:picLocks noGrp="1" noChangeAspect="1"/>
          </p:cNvPicPr>
          <p:nvPr>
            <p:ph idx="1"/>
          </p:nvPr>
        </p:nvPicPr>
        <p:blipFill rotWithShape="1">
          <a:blip r:embed="rId2"/>
          <a:srcRect l="26780" t="61538" r="30341" b="27350"/>
          <a:stretch/>
        </p:blipFill>
        <p:spPr>
          <a:xfrm>
            <a:off x="677729" y="1384211"/>
            <a:ext cx="7288568" cy="1912070"/>
          </a:xfrm>
        </p:spPr>
      </p:pic>
      <p:pic>
        <p:nvPicPr>
          <p:cNvPr id="3" name="Picture 4" descr="Graphical user interface, chart&#10;&#10;Description automatically generated">
            <a:extLst>
              <a:ext uri="{FF2B5EF4-FFF2-40B4-BE49-F238E27FC236}">
                <a16:creationId xmlns:a16="http://schemas.microsoft.com/office/drawing/2014/main" id="{130CB442-5427-8F28-9612-3FBA29E1BD08}"/>
              </a:ext>
            </a:extLst>
          </p:cNvPr>
          <p:cNvPicPr>
            <a:picLocks noChangeAspect="1"/>
          </p:cNvPicPr>
          <p:nvPr/>
        </p:nvPicPr>
        <p:blipFill rotWithShape="1">
          <a:blip r:embed="rId3"/>
          <a:srcRect l="26717" t="35870" r="37023" b="21377"/>
          <a:stretch/>
        </p:blipFill>
        <p:spPr>
          <a:xfrm>
            <a:off x="497457" y="3290617"/>
            <a:ext cx="7719603" cy="3560978"/>
          </a:xfrm>
          <a:prstGeom prst="rect">
            <a:avLst/>
          </a:prstGeom>
        </p:spPr>
      </p:pic>
    </p:spTree>
    <p:extLst>
      <p:ext uri="{BB962C8B-B14F-4D97-AF65-F5344CB8AC3E}">
        <p14:creationId xmlns:p14="http://schemas.microsoft.com/office/powerpoint/2010/main" val="1747266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694A-31D6-E9BE-05C2-8FEA3B30B340}"/>
              </a:ext>
            </a:extLst>
          </p:cNvPr>
          <p:cNvSpPr>
            <a:spLocks noGrp="1"/>
          </p:cNvSpPr>
          <p:nvPr>
            <p:ph type="title"/>
          </p:nvPr>
        </p:nvSpPr>
        <p:spPr/>
        <p:txBody>
          <a:bodyPr/>
          <a:lstStyle/>
          <a:p>
            <a:r>
              <a:rPr lang="en-US"/>
              <a:t>4. </a:t>
            </a:r>
            <a:r>
              <a:rPr lang="en-US" err="1"/>
              <a:t>XGBoost</a:t>
            </a:r>
            <a:r>
              <a:rPr lang="en-US"/>
              <a:t> Regressor</a:t>
            </a:r>
          </a:p>
        </p:txBody>
      </p:sp>
      <p:pic>
        <p:nvPicPr>
          <p:cNvPr id="4" name="Picture 4" descr="Chart&#10;&#10;Description automatically generated">
            <a:extLst>
              <a:ext uri="{FF2B5EF4-FFF2-40B4-BE49-F238E27FC236}">
                <a16:creationId xmlns:a16="http://schemas.microsoft.com/office/drawing/2014/main" id="{5A725860-90A4-2AAB-FACE-3F9689F9604F}"/>
              </a:ext>
            </a:extLst>
          </p:cNvPr>
          <p:cNvPicPr>
            <a:picLocks noGrp="1" noChangeAspect="1"/>
          </p:cNvPicPr>
          <p:nvPr>
            <p:ph idx="1"/>
          </p:nvPr>
        </p:nvPicPr>
        <p:blipFill rotWithShape="1">
          <a:blip r:embed="rId2"/>
          <a:srcRect l="25920" t="35294" r="32274" b="14438"/>
          <a:stretch/>
        </p:blipFill>
        <p:spPr>
          <a:xfrm>
            <a:off x="677731" y="1513608"/>
            <a:ext cx="8242073" cy="4803122"/>
          </a:xfrm>
        </p:spPr>
      </p:pic>
    </p:spTree>
    <p:extLst>
      <p:ext uri="{BB962C8B-B14F-4D97-AF65-F5344CB8AC3E}">
        <p14:creationId xmlns:p14="http://schemas.microsoft.com/office/powerpoint/2010/main" val="1075145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694A-31D6-E9BE-05C2-8FEA3B30B340}"/>
              </a:ext>
            </a:extLst>
          </p:cNvPr>
          <p:cNvSpPr>
            <a:spLocks noGrp="1"/>
          </p:cNvSpPr>
          <p:nvPr>
            <p:ph type="title"/>
          </p:nvPr>
        </p:nvSpPr>
        <p:spPr/>
        <p:txBody>
          <a:bodyPr/>
          <a:lstStyle/>
          <a:p>
            <a:r>
              <a:rPr lang="en-US"/>
              <a:t>4. </a:t>
            </a:r>
            <a:r>
              <a:rPr lang="en-US" err="1"/>
              <a:t>XGBoost</a:t>
            </a:r>
            <a:r>
              <a:rPr lang="en-US"/>
              <a:t> Regressor</a:t>
            </a:r>
          </a:p>
        </p:txBody>
      </p:sp>
      <p:pic>
        <p:nvPicPr>
          <p:cNvPr id="4" name="Picture 4" descr="Graphical user interface, text, application, email&#10;&#10;Description automatically generated">
            <a:extLst>
              <a:ext uri="{FF2B5EF4-FFF2-40B4-BE49-F238E27FC236}">
                <a16:creationId xmlns:a16="http://schemas.microsoft.com/office/drawing/2014/main" id="{5062A28D-EE43-26AE-83C8-D00983B65950}"/>
              </a:ext>
            </a:extLst>
          </p:cNvPr>
          <p:cNvPicPr>
            <a:picLocks noGrp="1" noChangeAspect="1"/>
          </p:cNvPicPr>
          <p:nvPr>
            <p:ph idx="1"/>
          </p:nvPr>
        </p:nvPicPr>
        <p:blipFill rotWithShape="1">
          <a:blip r:embed="rId2"/>
          <a:srcRect l="26409" t="61538" r="40653" b="27586"/>
          <a:stretch/>
        </p:blipFill>
        <p:spPr>
          <a:xfrm>
            <a:off x="677730" y="1355457"/>
            <a:ext cx="6972444" cy="2070224"/>
          </a:xfrm>
        </p:spPr>
      </p:pic>
      <p:pic>
        <p:nvPicPr>
          <p:cNvPr id="3" name="Picture 4" descr="Graphical user interface, chart&#10;&#10;Description automatically generated">
            <a:extLst>
              <a:ext uri="{FF2B5EF4-FFF2-40B4-BE49-F238E27FC236}">
                <a16:creationId xmlns:a16="http://schemas.microsoft.com/office/drawing/2014/main" id="{AE33A8F4-FB0D-F2C3-0522-0C4C6490160F}"/>
              </a:ext>
            </a:extLst>
          </p:cNvPr>
          <p:cNvPicPr>
            <a:picLocks noChangeAspect="1"/>
          </p:cNvPicPr>
          <p:nvPr/>
        </p:nvPicPr>
        <p:blipFill rotWithShape="1">
          <a:blip r:embed="rId3"/>
          <a:srcRect l="26014" t="39093" r="32379" b="26131"/>
          <a:stretch/>
        </p:blipFill>
        <p:spPr>
          <a:xfrm>
            <a:off x="684362" y="3425578"/>
            <a:ext cx="7524174" cy="3430112"/>
          </a:xfrm>
          <a:prstGeom prst="rect">
            <a:avLst/>
          </a:prstGeom>
        </p:spPr>
      </p:pic>
    </p:spTree>
    <p:extLst>
      <p:ext uri="{BB962C8B-B14F-4D97-AF65-F5344CB8AC3E}">
        <p14:creationId xmlns:p14="http://schemas.microsoft.com/office/powerpoint/2010/main" val="3359551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8753-69A8-5381-E301-10E026BCB503}"/>
              </a:ext>
            </a:extLst>
          </p:cNvPr>
          <p:cNvSpPr>
            <a:spLocks noGrp="1"/>
          </p:cNvSpPr>
          <p:nvPr>
            <p:ph type="title"/>
          </p:nvPr>
        </p:nvSpPr>
        <p:spPr>
          <a:xfrm>
            <a:off x="677334" y="609600"/>
            <a:ext cx="8596668" cy="1320800"/>
          </a:xfrm>
        </p:spPr>
        <p:txBody>
          <a:bodyPr>
            <a:normAutofit/>
          </a:bodyPr>
          <a:lstStyle/>
          <a:p>
            <a:r>
              <a:rPr lang="en-US"/>
              <a:t>Comparative Analysis:</a:t>
            </a:r>
          </a:p>
        </p:txBody>
      </p:sp>
      <p:graphicFrame>
        <p:nvGraphicFramePr>
          <p:cNvPr id="4" name="Table 4">
            <a:extLst>
              <a:ext uri="{FF2B5EF4-FFF2-40B4-BE49-F238E27FC236}">
                <a16:creationId xmlns:a16="http://schemas.microsoft.com/office/drawing/2014/main" id="{8946232E-F808-7B57-B7A7-F8D6017D0BF2}"/>
              </a:ext>
            </a:extLst>
          </p:cNvPr>
          <p:cNvGraphicFramePr>
            <a:graphicFrameLocks noGrp="1"/>
          </p:cNvGraphicFramePr>
          <p:nvPr>
            <p:ph idx="1"/>
            <p:extLst>
              <p:ext uri="{D42A27DB-BD31-4B8C-83A1-F6EECF244321}">
                <p14:modId xmlns:p14="http://schemas.microsoft.com/office/powerpoint/2010/main" val="673212395"/>
              </p:ext>
            </p:extLst>
          </p:nvPr>
        </p:nvGraphicFramePr>
        <p:xfrm>
          <a:off x="1115642" y="1711741"/>
          <a:ext cx="7720754" cy="3743960"/>
        </p:xfrm>
        <a:graphic>
          <a:graphicData uri="http://schemas.openxmlformats.org/drawingml/2006/table">
            <a:tbl>
              <a:tblPr firstRow="1" bandRow="1">
                <a:tableStyleId>{5C22544A-7EE6-4342-B048-85BDC9FD1C3A}</a:tableStyleId>
              </a:tblPr>
              <a:tblGrid>
                <a:gridCol w="5629910">
                  <a:extLst>
                    <a:ext uri="{9D8B030D-6E8A-4147-A177-3AD203B41FA5}">
                      <a16:colId xmlns:a16="http://schemas.microsoft.com/office/drawing/2014/main" val="1352191737"/>
                    </a:ext>
                  </a:extLst>
                </a:gridCol>
                <a:gridCol w="2090844">
                  <a:extLst>
                    <a:ext uri="{9D8B030D-6E8A-4147-A177-3AD203B41FA5}">
                      <a16:colId xmlns:a16="http://schemas.microsoft.com/office/drawing/2014/main" val="3168180512"/>
                    </a:ext>
                  </a:extLst>
                </a:gridCol>
              </a:tblGrid>
              <a:tr h="793496">
                <a:tc>
                  <a:txBody>
                    <a:bodyPr/>
                    <a:lstStyle/>
                    <a:p>
                      <a:pPr lvl="0"/>
                      <a:r>
                        <a:rPr lang="en-US" sz="3700"/>
                        <a:t>Model</a:t>
                      </a:r>
                    </a:p>
                  </a:txBody>
                  <a:tcPr marL="167640" marR="167640" marT="83820" marB="83820"/>
                </a:tc>
                <a:tc>
                  <a:txBody>
                    <a:bodyPr/>
                    <a:lstStyle/>
                    <a:p>
                      <a:r>
                        <a:rPr lang="en-US" sz="3300"/>
                        <a:t>RMSE</a:t>
                      </a:r>
                    </a:p>
                  </a:txBody>
                  <a:tcPr marL="167640" marR="167640" marT="83820" marB="83820"/>
                </a:tc>
                <a:extLst>
                  <a:ext uri="{0D108BD9-81ED-4DB2-BD59-A6C34878D82A}">
                    <a16:rowId xmlns:a16="http://schemas.microsoft.com/office/drawing/2014/main" val="2029062783"/>
                  </a:ext>
                </a:extLst>
              </a:tr>
              <a:tr h="737616">
                <a:tc>
                  <a:txBody>
                    <a:bodyPr/>
                    <a:lstStyle/>
                    <a:p>
                      <a:r>
                        <a:rPr lang="en-US" sz="3300"/>
                        <a:t>Linear Regression</a:t>
                      </a:r>
                    </a:p>
                  </a:txBody>
                  <a:tcPr marL="167640" marR="167640" marT="83820" marB="83820"/>
                </a:tc>
                <a:tc>
                  <a:txBody>
                    <a:bodyPr/>
                    <a:lstStyle/>
                    <a:p>
                      <a:r>
                        <a:rPr lang="en-US" sz="3300"/>
                        <a:t>4625.78</a:t>
                      </a:r>
                    </a:p>
                  </a:txBody>
                  <a:tcPr marL="167640" marR="167640" marT="83820" marB="83820"/>
                </a:tc>
                <a:extLst>
                  <a:ext uri="{0D108BD9-81ED-4DB2-BD59-A6C34878D82A}">
                    <a16:rowId xmlns:a16="http://schemas.microsoft.com/office/drawing/2014/main" val="3812614912"/>
                  </a:ext>
                </a:extLst>
              </a:tr>
              <a:tr h="737616">
                <a:tc>
                  <a:txBody>
                    <a:bodyPr/>
                    <a:lstStyle/>
                    <a:p>
                      <a:r>
                        <a:rPr lang="en-US" sz="3300"/>
                        <a:t>Decision Tree Regressor</a:t>
                      </a:r>
                    </a:p>
                  </a:txBody>
                  <a:tcPr marL="167640" marR="167640" marT="83820" marB="83820"/>
                </a:tc>
                <a:tc>
                  <a:txBody>
                    <a:bodyPr/>
                    <a:lstStyle/>
                    <a:p>
                      <a:r>
                        <a:rPr lang="en-US" sz="3300"/>
                        <a:t>3361.63</a:t>
                      </a:r>
                    </a:p>
                  </a:txBody>
                  <a:tcPr marL="167640" marR="167640" marT="83820" marB="83820"/>
                </a:tc>
                <a:extLst>
                  <a:ext uri="{0D108BD9-81ED-4DB2-BD59-A6C34878D82A}">
                    <a16:rowId xmlns:a16="http://schemas.microsoft.com/office/drawing/2014/main" val="665494202"/>
                  </a:ext>
                </a:extLst>
              </a:tr>
              <a:tr h="737616">
                <a:tc>
                  <a:txBody>
                    <a:bodyPr/>
                    <a:lstStyle/>
                    <a:p>
                      <a:r>
                        <a:rPr lang="en-US" sz="3300"/>
                        <a:t>Random Forest Regressor </a:t>
                      </a:r>
                    </a:p>
                  </a:txBody>
                  <a:tcPr marL="167640" marR="167640" marT="83820" marB="83820"/>
                </a:tc>
                <a:tc>
                  <a:txBody>
                    <a:bodyPr/>
                    <a:lstStyle/>
                    <a:p>
                      <a:r>
                        <a:rPr lang="en-US" sz="3300"/>
                        <a:t>3051.44</a:t>
                      </a:r>
                    </a:p>
                  </a:txBody>
                  <a:tcPr marL="167640" marR="167640" marT="83820" marB="83820"/>
                </a:tc>
                <a:extLst>
                  <a:ext uri="{0D108BD9-81ED-4DB2-BD59-A6C34878D82A}">
                    <a16:rowId xmlns:a16="http://schemas.microsoft.com/office/drawing/2014/main" val="1815294242"/>
                  </a:ext>
                </a:extLst>
              </a:tr>
              <a:tr h="737616">
                <a:tc>
                  <a:txBody>
                    <a:bodyPr/>
                    <a:lstStyle/>
                    <a:p>
                      <a:r>
                        <a:rPr lang="en-US" sz="3300" err="1"/>
                        <a:t>XGBoost</a:t>
                      </a:r>
                      <a:r>
                        <a:rPr lang="en-US" sz="3300"/>
                        <a:t> Regressor</a:t>
                      </a:r>
                    </a:p>
                  </a:txBody>
                  <a:tcPr marL="167640" marR="167640" marT="83820" marB="83820"/>
                </a:tc>
                <a:tc>
                  <a:txBody>
                    <a:bodyPr/>
                    <a:lstStyle/>
                    <a:p>
                      <a:r>
                        <a:rPr lang="en-US" sz="3300"/>
                        <a:t>2924.55</a:t>
                      </a:r>
                    </a:p>
                  </a:txBody>
                  <a:tcPr marL="167640" marR="167640" marT="83820" marB="83820"/>
                </a:tc>
                <a:extLst>
                  <a:ext uri="{0D108BD9-81ED-4DB2-BD59-A6C34878D82A}">
                    <a16:rowId xmlns:a16="http://schemas.microsoft.com/office/drawing/2014/main" val="1283029715"/>
                  </a:ext>
                </a:extLst>
              </a:tr>
            </a:tbl>
          </a:graphicData>
        </a:graphic>
      </p:graphicFrame>
      <p:sp>
        <p:nvSpPr>
          <p:cNvPr id="5" name="TextBox 4">
            <a:extLst>
              <a:ext uri="{FF2B5EF4-FFF2-40B4-BE49-F238E27FC236}">
                <a16:creationId xmlns:a16="http://schemas.microsoft.com/office/drawing/2014/main" id="{309CEB4C-945E-2AAB-5E8B-2E0DD86BE1BB}"/>
              </a:ext>
            </a:extLst>
          </p:cNvPr>
          <p:cNvSpPr txBox="1"/>
          <p:nvPr/>
        </p:nvSpPr>
        <p:spPr>
          <a:xfrm>
            <a:off x="1111004" y="5735438"/>
            <a:ext cx="90261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From the values, we can conclude the </a:t>
            </a:r>
            <a:r>
              <a:rPr lang="en-US" err="1"/>
              <a:t>XGBoost</a:t>
            </a:r>
            <a:r>
              <a:rPr lang="en-US"/>
              <a:t> Regressor is more suitable for prediction</a:t>
            </a:r>
          </a:p>
        </p:txBody>
      </p:sp>
    </p:spTree>
    <p:extLst>
      <p:ext uri="{BB962C8B-B14F-4D97-AF65-F5344CB8AC3E}">
        <p14:creationId xmlns:p14="http://schemas.microsoft.com/office/powerpoint/2010/main" val="2707576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973C418-F09F-2A9E-3BD5-8D0814186270}"/>
              </a:ext>
            </a:extLst>
          </p:cNvPr>
          <p:cNvSpPr>
            <a:spLocks noGrp="1"/>
          </p:cNvSpPr>
          <p:nvPr>
            <p:ph type="title"/>
          </p:nvPr>
        </p:nvSpPr>
        <p:spPr>
          <a:xfrm>
            <a:off x="677334" y="609600"/>
            <a:ext cx="8596668" cy="1320800"/>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7E331BB4-B462-A054-F883-B4153C67AE70}"/>
              </a:ext>
            </a:extLst>
          </p:cNvPr>
          <p:cNvSpPr>
            <a:spLocks noGrp="1"/>
          </p:cNvSpPr>
          <p:nvPr>
            <p:ph idx="1"/>
          </p:nvPr>
        </p:nvSpPr>
        <p:spPr>
          <a:xfrm>
            <a:off x="677334" y="2160589"/>
            <a:ext cx="8596668" cy="3880773"/>
          </a:xfrm>
        </p:spPr>
        <p:txBody>
          <a:bodyPr vert="horz" lIns="91440" tIns="45720" rIns="91440" bIns="45720" rtlCol="0">
            <a:normAutofit/>
          </a:bodyPr>
          <a:lstStyle/>
          <a:p>
            <a:pPr>
              <a:lnSpc>
                <a:spcPct val="90000"/>
              </a:lnSpc>
            </a:pPr>
            <a:r>
              <a:rPr lang="en-US" sz="1700">
                <a:latin typeface="Trebuchet MS"/>
                <a:cs typeface="Helvetica"/>
              </a:rPr>
              <a:t>With traditional techniques not providing much assistance to business growth  in terms of income, the implementation of Machine learning methods could prove to be effective in bringing profit to both customers and business.</a:t>
            </a:r>
            <a:endParaRPr lang="en-US" sz="1700">
              <a:latin typeface="Trebuchet MS"/>
            </a:endParaRPr>
          </a:p>
          <a:p>
            <a:pPr>
              <a:lnSpc>
                <a:spcPct val="90000"/>
              </a:lnSpc>
            </a:pPr>
            <a:r>
              <a:rPr lang="en-US" sz="1700">
                <a:latin typeface="Trebuchet MS"/>
                <a:cs typeface="Times New Roman"/>
              </a:rPr>
              <a:t> Sales analysis is based on various factors which enables firms to devise appropriate tactics to boost the sales of high-demand products.</a:t>
            </a:r>
          </a:p>
          <a:p>
            <a:pPr>
              <a:lnSpc>
                <a:spcPct val="90000"/>
              </a:lnSpc>
            </a:pPr>
            <a:r>
              <a:rPr lang="en-US" sz="1700">
                <a:latin typeface="Trebuchet MS"/>
                <a:cs typeface="Times New Roman"/>
              </a:rPr>
              <a:t> After employing several models including Linear regression, Decision Tree Regressor, Random Forest Regressor, and </a:t>
            </a:r>
            <a:r>
              <a:rPr lang="en-US" sz="1700" err="1">
                <a:latin typeface="Trebuchet MS"/>
                <a:cs typeface="Times New Roman"/>
              </a:rPr>
              <a:t>XGBoost</a:t>
            </a:r>
            <a:r>
              <a:rPr lang="en-US" sz="1700">
                <a:latin typeface="Trebuchet MS"/>
                <a:cs typeface="Times New Roman"/>
              </a:rPr>
              <a:t> Regressor and assessing their performance utilizing the Root Mean Squared Error (RMSE), we recommend </a:t>
            </a:r>
            <a:r>
              <a:rPr lang="en-US" sz="1700" err="1">
                <a:latin typeface="Trebuchet MS"/>
                <a:cs typeface="Times New Roman"/>
              </a:rPr>
              <a:t>XGBoost</a:t>
            </a:r>
            <a:r>
              <a:rPr lang="en-US" sz="1700">
                <a:latin typeface="Trebuchet MS"/>
                <a:cs typeface="Times New Roman"/>
              </a:rPr>
              <a:t> Regressor as the most suitable algorithm for predicting sales on the given dataset.</a:t>
            </a:r>
          </a:p>
          <a:p>
            <a:pPr>
              <a:lnSpc>
                <a:spcPct val="90000"/>
              </a:lnSpc>
            </a:pPr>
            <a:r>
              <a:rPr lang="en-US" sz="1700">
                <a:latin typeface="Trebuchet MS"/>
                <a:cs typeface="Times New Roman"/>
              </a:rPr>
              <a:t> The proposed algorithm will forecast customer purchases on Black Friday and provide retailers with information about customer product preferences. This will result in a discount being offered based on client preferences, ultimately leading to increased profit for both the parties.</a:t>
            </a:r>
            <a:endParaRPr lang="en-US" sz="1700">
              <a:latin typeface="Trebuchet MS"/>
            </a:endParaRPr>
          </a:p>
          <a:p>
            <a:pPr>
              <a:lnSpc>
                <a:spcPct val="90000"/>
              </a:lnSpc>
            </a:pPr>
            <a:endParaRPr lang="en-US" sz="1700"/>
          </a:p>
        </p:txBody>
      </p:sp>
    </p:spTree>
    <p:extLst>
      <p:ext uri="{BB962C8B-B14F-4D97-AF65-F5344CB8AC3E}">
        <p14:creationId xmlns:p14="http://schemas.microsoft.com/office/powerpoint/2010/main" val="262592002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4B5F2B7-DFCA-961B-AF90-6E84934A6FBB}"/>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Thank you</a:t>
            </a:r>
            <a:br>
              <a:rPr lang="en-US" sz="4400" kern="1200">
                <a:solidFill>
                  <a:schemeClr val="accent1"/>
                </a:solidFill>
                <a:latin typeface="+mj-lt"/>
                <a:ea typeface="+mj-ea"/>
                <a:cs typeface="+mj-cs"/>
              </a:rPr>
            </a:br>
            <a:endParaRPr lang="en-US" sz="4400" kern="1200">
              <a:solidFill>
                <a:schemeClr val="accent1"/>
              </a:solidFill>
              <a:latin typeface="+mj-lt"/>
              <a:ea typeface="+mj-ea"/>
              <a:cs typeface="+mj-cs"/>
            </a:endParaRPr>
          </a:p>
        </p:txBody>
      </p:sp>
      <p:sp>
        <p:nvSpPr>
          <p:cNvPr id="39" name="Isosceles Triangle 38">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1" name="Graphic 6" descr="Handshake">
            <a:extLst>
              <a:ext uri="{FF2B5EF4-FFF2-40B4-BE49-F238E27FC236}">
                <a16:creationId xmlns:a16="http://schemas.microsoft.com/office/drawing/2014/main" id="{27C146C4-FDCB-007C-7E3B-19D65DD368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1830047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6383-20DB-CAA6-4375-0872BDCE2529}"/>
              </a:ext>
            </a:extLst>
          </p:cNvPr>
          <p:cNvSpPr>
            <a:spLocks noGrp="1"/>
          </p:cNvSpPr>
          <p:nvPr>
            <p:ph type="title"/>
          </p:nvPr>
        </p:nvSpPr>
        <p:spPr>
          <a:xfrm>
            <a:off x="5536734" y="609600"/>
            <a:ext cx="3737268" cy="1320800"/>
          </a:xfrm>
        </p:spPr>
        <p:txBody>
          <a:bodyPr>
            <a:normAutofit/>
          </a:bodyPr>
          <a:lstStyle/>
          <a:p>
            <a:r>
              <a:rPr lang="en-GB"/>
              <a:t>Creativity</a:t>
            </a:r>
          </a:p>
        </p:txBody>
      </p:sp>
      <p:sp>
        <p:nvSpPr>
          <p:cNvPr id="3" name="Content Placeholder 2">
            <a:extLst>
              <a:ext uri="{FF2B5EF4-FFF2-40B4-BE49-F238E27FC236}">
                <a16:creationId xmlns:a16="http://schemas.microsoft.com/office/drawing/2014/main" id="{F37B3233-4B3F-3599-9057-E21E9A20F730}"/>
              </a:ext>
            </a:extLst>
          </p:cNvPr>
          <p:cNvSpPr>
            <a:spLocks noGrp="1"/>
          </p:cNvSpPr>
          <p:nvPr>
            <p:ph idx="1"/>
          </p:nvPr>
        </p:nvSpPr>
        <p:spPr>
          <a:xfrm>
            <a:off x="5209563" y="2160589"/>
            <a:ext cx="4064439" cy="3880773"/>
          </a:xfrm>
        </p:spPr>
        <p:txBody>
          <a:bodyPr vert="horz" lIns="91440" tIns="45720" rIns="91440" bIns="45720" rtlCol="0">
            <a:normAutofit/>
          </a:bodyPr>
          <a:lstStyle/>
          <a:p>
            <a:pPr>
              <a:lnSpc>
                <a:spcPct val="90000"/>
              </a:lnSpc>
            </a:pPr>
            <a:r>
              <a:rPr lang="en-GB" sz="1500">
                <a:ea typeface="+mn-lt"/>
                <a:cs typeface="+mn-lt"/>
              </a:rPr>
              <a:t>The project's creativity lies in the use of machine learning techniques to analyse customer data and predict shopping behaviour. The use of regression models such as linear regression, Decision tree Regressor, and Random Forest Regressor can help identify trends in customer behaviour and offer targeted discounts that increase sales. Additionally, by focusing on online sales, the project takes into account the changing retail landscape and the ongoing pandemic's impact on consumer behaviour. By offering data-driven insights into customer behaviour and effective discount strategies, the project can help businesses improve their growth and better serve their customers.</a:t>
            </a:r>
            <a:endParaRPr lang="en-GB" sz="1500"/>
          </a:p>
          <a:p>
            <a:pPr>
              <a:lnSpc>
                <a:spcPct val="90000"/>
              </a:lnSpc>
            </a:pPr>
            <a:endParaRPr lang="en-GB" sz="1500"/>
          </a:p>
          <a:p>
            <a:pPr>
              <a:lnSpc>
                <a:spcPct val="90000"/>
              </a:lnSpc>
            </a:pPr>
            <a:endParaRPr lang="en-GB" sz="1500"/>
          </a:p>
          <a:p>
            <a:pPr>
              <a:lnSpc>
                <a:spcPct val="90000"/>
              </a:lnSpc>
            </a:pPr>
            <a:endParaRPr lang="en-GB" sz="1500"/>
          </a:p>
          <a:p>
            <a:pPr>
              <a:lnSpc>
                <a:spcPct val="90000"/>
              </a:lnSpc>
            </a:pPr>
            <a:endParaRPr lang="en-GB" sz="1500"/>
          </a:p>
          <a:p>
            <a:pPr>
              <a:lnSpc>
                <a:spcPct val="90000"/>
              </a:lnSpc>
            </a:pPr>
            <a:endParaRPr lang="en-GB" sz="1500"/>
          </a:p>
        </p:txBody>
      </p:sp>
      <p:pic>
        <p:nvPicPr>
          <p:cNvPr id="5" name="Picture 4" descr="Light bulb on yellow background with sketched light beams and cord">
            <a:extLst>
              <a:ext uri="{FF2B5EF4-FFF2-40B4-BE49-F238E27FC236}">
                <a16:creationId xmlns:a16="http://schemas.microsoft.com/office/drawing/2014/main" id="{F9064B6C-C491-37D9-7B0A-D743ADA3017B}"/>
              </a:ext>
            </a:extLst>
          </p:cNvPr>
          <p:cNvPicPr>
            <a:picLocks noChangeAspect="1"/>
          </p:cNvPicPr>
          <p:nvPr/>
        </p:nvPicPr>
        <p:blipFill rotWithShape="1">
          <a:blip r:embed="rId2"/>
          <a:srcRect l="48165" r="345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3">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5783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5BD7-1A13-C70D-FA1D-5ECA33DA53BA}"/>
              </a:ext>
            </a:extLst>
          </p:cNvPr>
          <p:cNvSpPr>
            <a:spLocks noGrp="1"/>
          </p:cNvSpPr>
          <p:nvPr>
            <p:ph type="title"/>
          </p:nvPr>
        </p:nvSpPr>
        <p:spPr/>
        <p:txBody>
          <a:bodyPr/>
          <a:lstStyle/>
          <a:p>
            <a:r>
              <a:rPr lang="en-GB" b="1"/>
              <a:t>Contribution to Community:</a:t>
            </a:r>
            <a:endParaRPr lang="en-US"/>
          </a:p>
        </p:txBody>
      </p:sp>
      <p:sp>
        <p:nvSpPr>
          <p:cNvPr id="3" name="Content Placeholder 2">
            <a:extLst>
              <a:ext uri="{FF2B5EF4-FFF2-40B4-BE49-F238E27FC236}">
                <a16:creationId xmlns:a16="http://schemas.microsoft.com/office/drawing/2014/main" id="{AD1C744E-E119-113C-EEFB-E7C914E2AFFA}"/>
              </a:ext>
            </a:extLst>
          </p:cNvPr>
          <p:cNvSpPr>
            <a:spLocks noGrp="1"/>
          </p:cNvSpPr>
          <p:nvPr>
            <p:ph idx="1"/>
          </p:nvPr>
        </p:nvSpPr>
        <p:spPr>
          <a:xfrm>
            <a:off x="677334" y="1804515"/>
            <a:ext cx="9166387" cy="4236847"/>
          </a:xfrm>
        </p:spPr>
        <p:txBody>
          <a:bodyPr vert="horz" lIns="91440" tIns="45720" rIns="91440" bIns="45720" rtlCol="0" anchor="t">
            <a:normAutofit fontScale="85000" lnSpcReduction="10000"/>
          </a:bodyPr>
          <a:lstStyle/>
          <a:p>
            <a:endParaRPr lang="en-GB" b="1"/>
          </a:p>
          <a:p>
            <a:r>
              <a:rPr lang="en-GB">
                <a:ea typeface="+mn-lt"/>
                <a:cs typeface="+mn-lt"/>
              </a:rPr>
              <a:t>Retail sales prediction can help the social community in several ways, some of which include:</a:t>
            </a:r>
            <a:endParaRPr lang="en-GB"/>
          </a:p>
          <a:p>
            <a:r>
              <a:rPr lang="en-GB">
                <a:ea typeface="+mn-lt"/>
                <a:cs typeface="+mn-lt"/>
              </a:rPr>
              <a:t>Better resource allocation: With accurate sales predictions, retailers can allocate resources such as inventory, personnel, and marketing efforts more effectively, leading to better overall business performance and increased customer satisfaction.</a:t>
            </a:r>
            <a:endParaRPr lang="en-GB"/>
          </a:p>
          <a:p>
            <a:r>
              <a:rPr lang="en-GB">
                <a:ea typeface="+mn-lt"/>
                <a:cs typeface="+mn-lt"/>
              </a:rPr>
              <a:t>Improved economic growth: Retail sales make up a significant portion of a country's economy, and accurate sales predictions can help to improve economic growth by allowing businesses to make informed decisions about investment and expansion.</a:t>
            </a:r>
            <a:endParaRPr lang="en-GB"/>
          </a:p>
          <a:p>
            <a:r>
              <a:rPr lang="en-GB">
                <a:ea typeface="+mn-lt"/>
                <a:cs typeface="+mn-lt"/>
              </a:rPr>
              <a:t>Job creation: Accurate sales predictions can help retailers to make informed decisions about staffing levels, leading to job creation and improved employment opportunities in the community.</a:t>
            </a:r>
            <a:endParaRPr lang="en-GB"/>
          </a:p>
          <a:p>
            <a:r>
              <a:rPr lang="en-GB">
                <a:ea typeface="+mn-lt"/>
                <a:cs typeface="+mn-lt"/>
              </a:rPr>
              <a:t>Increased tax revenue: Improved retail sales can lead to increased tax revenue for local and national governments, which can then be used to support social services and community initiatives.</a:t>
            </a:r>
            <a:endParaRPr lang="en-GB"/>
          </a:p>
          <a:p>
            <a:r>
              <a:rPr lang="en-GB">
                <a:ea typeface="+mn-lt"/>
                <a:cs typeface="+mn-lt"/>
              </a:rPr>
              <a:t>Better planning for events and promotions: Retailers can use sales predictions to better plan for events and promotions, ensuring that they have adequate supplies and staffing in place to meet demand.</a:t>
            </a:r>
            <a:endParaRPr lang="en-GB"/>
          </a:p>
          <a:p>
            <a:endParaRPr lang="en-GB"/>
          </a:p>
        </p:txBody>
      </p:sp>
    </p:spTree>
    <p:extLst>
      <p:ext uri="{BB962C8B-B14F-4D97-AF65-F5344CB8AC3E}">
        <p14:creationId xmlns:p14="http://schemas.microsoft.com/office/powerpoint/2010/main" val="47677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9E5B3-D7A9-82F4-E399-AD82D689B560}"/>
              </a:ext>
            </a:extLst>
          </p:cNvPr>
          <p:cNvSpPr>
            <a:spLocks noGrp="1"/>
          </p:cNvSpPr>
          <p:nvPr>
            <p:ph type="title"/>
          </p:nvPr>
        </p:nvSpPr>
        <p:spPr>
          <a:xfrm>
            <a:off x="1286933" y="609600"/>
            <a:ext cx="10197494" cy="1099457"/>
          </a:xfrm>
        </p:spPr>
        <p:txBody>
          <a:bodyPr>
            <a:normAutofit/>
          </a:bodyPr>
          <a:lstStyle/>
          <a:p>
            <a:r>
              <a:rPr lang="en-GB"/>
              <a:t>Steps we follow</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8499AE2-D129-A6B2-5562-7120A12D8E73}"/>
              </a:ext>
            </a:extLst>
          </p:cNvPr>
          <p:cNvGraphicFramePr>
            <a:graphicFrameLocks noGrp="1"/>
          </p:cNvGraphicFramePr>
          <p:nvPr>
            <p:ph idx="1"/>
            <p:extLst>
              <p:ext uri="{D42A27DB-BD31-4B8C-83A1-F6EECF244321}">
                <p14:modId xmlns:p14="http://schemas.microsoft.com/office/powerpoint/2010/main" val="221000044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1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2692-498F-8961-5D68-CA2614CE8F22}"/>
              </a:ext>
            </a:extLst>
          </p:cNvPr>
          <p:cNvSpPr>
            <a:spLocks noGrp="1"/>
          </p:cNvSpPr>
          <p:nvPr>
            <p:ph type="title"/>
          </p:nvPr>
        </p:nvSpPr>
        <p:spPr>
          <a:xfrm>
            <a:off x="5536734" y="609600"/>
            <a:ext cx="3737268" cy="1320800"/>
          </a:xfrm>
        </p:spPr>
        <p:txBody>
          <a:bodyPr>
            <a:normAutofit/>
          </a:bodyPr>
          <a:lstStyle/>
          <a:p>
            <a:r>
              <a:rPr lang="en-GB"/>
              <a:t>Identify Question/Task</a:t>
            </a:r>
          </a:p>
        </p:txBody>
      </p:sp>
      <p:sp>
        <p:nvSpPr>
          <p:cNvPr id="3" name="Content Placeholder 2">
            <a:extLst>
              <a:ext uri="{FF2B5EF4-FFF2-40B4-BE49-F238E27FC236}">
                <a16:creationId xmlns:a16="http://schemas.microsoft.com/office/drawing/2014/main" id="{5D00EF99-FC43-39BD-809D-1819DBC5D296}"/>
              </a:ext>
            </a:extLst>
          </p:cNvPr>
          <p:cNvSpPr>
            <a:spLocks noGrp="1"/>
          </p:cNvSpPr>
          <p:nvPr>
            <p:ph idx="1"/>
          </p:nvPr>
        </p:nvSpPr>
        <p:spPr>
          <a:xfrm>
            <a:off x="5209563" y="2160589"/>
            <a:ext cx="4064439" cy="3880773"/>
          </a:xfrm>
        </p:spPr>
        <p:txBody>
          <a:bodyPr vert="horz" lIns="91440" tIns="45720" rIns="91440" bIns="45720" rtlCol="0">
            <a:normAutofit/>
          </a:bodyPr>
          <a:lstStyle/>
          <a:p>
            <a:r>
              <a:rPr lang="en-GB"/>
              <a:t>Build a model </a:t>
            </a:r>
            <a:r>
              <a:rPr lang="en-GB">
                <a:ea typeface="+mn-lt"/>
                <a:cs typeface="+mn-lt"/>
              </a:rPr>
              <a:t>that tries to analyse and predict based on information in retail dataset. We have used linear regression, Decision Tree Regressor, Random Forest Regressor, and </a:t>
            </a:r>
            <a:r>
              <a:rPr lang="en-GB" err="1">
                <a:ea typeface="+mn-lt"/>
                <a:cs typeface="+mn-lt"/>
              </a:rPr>
              <a:t>XGBoost</a:t>
            </a:r>
            <a:r>
              <a:rPr lang="en-GB">
                <a:ea typeface="+mn-lt"/>
                <a:cs typeface="+mn-lt"/>
              </a:rPr>
              <a:t> Regression and compared their performance. </a:t>
            </a:r>
            <a:endParaRPr lang="en-US"/>
          </a:p>
          <a:p>
            <a:endParaRPr lang="en-GB"/>
          </a:p>
        </p:txBody>
      </p:sp>
      <p:pic>
        <p:nvPicPr>
          <p:cNvPr id="5" name="Picture 4" descr="Yellow paper folded as graph">
            <a:extLst>
              <a:ext uri="{FF2B5EF4-FFF2-40B4-BE49-F238E27FC236}">
                <a16:creationId xmlns:a16="http://schemas.microsoft.com/office/drawing/2014/main" id="{B04139C6-59F8-F7B6-CDCE-B97A74DD2B9F}"/>
              </a:ext>
            </a:extLst>
          </p:cNvPr>
          <p:cNvPicPr>
            <a:picLocks noChangeAspect="1"/>
          </p:cNvPicPr>
          <p:nvPr/>
        </p:nvPicPr>
        <p:blipFill rotWithShape="1">
          <a:blip r:embed="rId2"/>
          <a:srcRect l="24675" r="22892" b="-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8443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10432-0178-39F1-2D1A-6E6D44362695}"/>
              </a:ext>
            </a:extLst>
          </p:cNvPr>
          <p:cNvSpPr>
            <a:spLocks noGrp="1"/>
          </p:cNvSpPr>
          <p:nvPr>
            <p:ph type="title"/>
          </p:nvPr>
        </p:nvSpPr>
        <p:spPr>
          <a:xfrm>
            <a:off x="1286933" y="609600"/>
            <a:ext cx="10197494" cy="1099457"/>
          </a:xfrm>
        </p:spPr>
        <p:txBody>
          <a:bodyPr>
            <a:normAutofit/>
          </a:bodyPr>
          <a:lstStyle/>
          <a:p>
            <a:r>
              <a:rPr lang="en-GB"/>
              <a:t>Collect data</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75E4073-07DD-646B-E6DB-7E1AED5EC0EB}"/>
              </a:ext>
            </a:extLst>
          </p:cNvPr>
          <p:cNvGraphicFramePr>
            <a:graphicFrameLocks noGrp="1"/>
          </p:cNvGraphicFramePr>
          <p:nvPr>
            <p:ph idx="1"/>
            <p:extLst>
              <p:ext uri="{D42A27DB-BD31-4B8C-83A1-F6EECF244321}">
                <p14:modId xmlns:p14="http://schemas.microsoft.com/office/powerpoint/2010/main" val="23085460"/>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6919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76F6-1A23-F1D8-D40B-55CCE0EF0A86}"/>
              </a:ext>
            </a:extLst>
          </p:cNvPr>
          <p:cNvSpPr>
            <a:spLocks noGrp="1"/>
          </p:cNvSpPr>
          <p:nvPr>
            <p:ph type="title"/>
          </p:nvPr>
        </p:nvSpPr>
        <p:spPr/>
        <p:txBody>
          <a:bodyPr/>
          <a:lstStyle/>
          <a:p>
            <a:r>
              <a:rPr lang="en-GB">
                <a:ea typeface="+mj-lt"/>
                <a:cs typeface="+mj-lt"/>
              </a:rPr>
              <a:t>EDA Target Variable Purchase</a:t>
            </a:r>
            <a:endParaRPr lang="en-US"/>
          </a:p>
        </p:txBody>
      </p:sp>
      <p:sp>
        <p:nvSpPr>
          <p:cNvPr id="7" name="TextBox 6">
            <a:extLst>
              <a:ext uri="{FF2B5EF4-FFF2-40B4-BE49-F238E27FC236}">
                <a16:creationId xmlns:a16="http://schemas.microsoft.com/office/drawing/2014/main" id="{096C52C4-9195-CD6C-4587-B73D916ADD8F}"/>
              </a:ext>
            </a:extLst>
          </p:cNvPr>
          <p:cNvSpPr txBox="1"/>
          <p:nvPr/>
        </p:nvSpPr>
        <p:spPr>
          <a:xfrm>
            <a:off x="4284737" y="5764751"/>
            <a:ext cx="24897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Box plot</a:t>
            </a:r>
          </a:p>
        </p:txBody>
      </p:sp>
      <p:pic>
        <p:nvPicPr>
          <p:cNvPr id="9" name="Picture 9" descr="Chart, box and whisker chart&#10;&#10;Description automatically generated">
            <a:extLst>
              <a:ext uri="{FF2B5EF4-FFF2-40B4-BE49-F238E27FC236}">
                <a16:creationId xmlns:a16="http://schemas.microsoft.com/office/drawing/2014/main" id="{FB030E8C-646A-4779-AF99-20EF979C0A05}"/>
              </a:ext>
            </a:extLst>
          </p:cNvPr>
          <p:cNvPicPr>
            <a:picLocks noChangeAspect="1"/>
          </p:cNvPicPr>
          <p:nvPr/>
        </p:nvPicPr>
        <p:blipFill rotWithShape="1">
          <a:blip r:embed="rId2"/>
          <a:srcRect l="26645" t="34651" r="25000" b="19070"/>
          <a:stretch/>
        </p:blipFill>
        <p:spPr>
          <a:xfrm>
            <a:off x="1072552" y="1565335"/>
            <a:ext cx="7230424" cy="3991924"/>
          </a:xfrm>
          <a:prstGeom prst="rect">
            <a:avLst/>
          </a:prstGeom>
        </p:spPr>
      </p:pic>
    </p:spTree>
    <p:extLst>
      <p:ext uri="{BB962C8B-B14F-4D97-AF65-F5344CB8AC3E}">
        <p14:creationId xmlns:p14="http://schemas.microsoft.com/office/powerpoint/2010/main" val="241152093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36</Slides>
  <Notes>8</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Facet</vt:lpstr>
      <vt:lpstr>Black Friday Retail Sale Prediction</vt:lpstr>
      <vt:lpstr>Introduction</vt:lpstr>
      <vt:lpstr>Motivation /Social Impact</vt:lpstr>
      <vt:lpstr>Creativity</vt:lpstr>
      <vt:lpstr>Contribution to Community:</vt:lpstr>
      <vt:lpstr>Steps we follow</vt:lpstr>
      <vt:lpstr>Identify Question/Task</vt:lpstr>
      <vt:lpstr>Collect data</vt:lpstr>
      <vt:lpstr>EDA Target Variable Purchase</vt:lpstr>
      <vt:lpstr>EDA Target Variable Purchase</vt:lpstr>
      <vt:lpstr>PowerPoint Presentation</vt:lpstr>
      <vt:lpstr>Plots</vt:lpstr>
      <vt:lpstr>Plots</vt:lpstr>
      <vt:lpstr>Occupation</vt:lpstr>
      <vt:lpstr>Occupation</vt:lpstr>
      <vt:lpstr>City_Category</vt:lpstr>
      <vt:lpstr>Stay_In_Current_City_Years</vt:lpstr>
      <vt:lpstr>Age</vt:lpstr>
      <vt:lpstr>Heatmap - corelation</vt:lpstr>
      <vt:lpstr>Clean and Pre-process data</vt:lpstr>
      <vt:lpstr>Checking Null values</vt:lpstr>
      <vt:lpstr>Encoding the Categorical Variables</vt:lpstr>
      <vt:lpstr>Dropping the irrelevant columns</vt:lpstr>
      <vt:lpstr>Splitting data into independent and dependent variables</vt:lpstr>
      <vt:lpstr>Training the Model</vt:lpstr>
      <vt:lpstr>Linear Regression</vt:lpstr>
      <vt:lpstr>Linear Regression</vt:lpstr>
      <vt:lpstr>2. Decision Tree Regressor</vt:lpstr>
      <vt:lpstr>2. Decision Tree Regressor</vt:lpstr>
      <vt:lpstr>3. Random Forest Regressor </vt:lpstr>
      <vt:lpstr>3. Random Forest Regressor </vt:lpstr>
      <vt:lpstr>4. XGBoost Regressor</vt:lpstr>
      <vt:lpstr>4. XGBoost Regressor</vt:lpstr>
      <vt:lpstr>Comparative Analysis: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2023-03-14T20:27:34Z</dcterms:created>
  <dcterms:modified xsi:type="dcterms:W3CDTF">2023-05-01T22:45:42Z</dcterms:modified>
</cp:coreProperties>
</file>